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TtX+fk/lKItnL8ZJpFcpZr/Dh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31C2A4-4F83-4593-A752-170813F2DFB1}">
  <a:tblStyle styleId="{CD31C2A4-4F83-4593-A752-170813F2DF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348175E-F3D3-4006-B590-B2ABBF7E765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F81BD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F81BD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d62d499f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6d62d499f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d62d499f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6d62d499f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d62d499f2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6d62d499f2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d62d499f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6d62d499f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d62d499f2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6d62d499f2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d62d499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6d62d499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d62d499f2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6d62d499f2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d62d499f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6d62d499f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d62d499f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6d62d499f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d62d499f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6d62d499f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d62d499f2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6d62d499f2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d62d499f2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6d62d499f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d62d499f2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36d62d499f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d62d499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6d62d499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d62d499f2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6d62d499f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6d62d499f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6d62d499f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d62d499f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6d62d499f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d62d499f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6d62d499f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d62d499f2_0_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6d62d499f2_0_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36d62d499f2_0_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97400" y="2835150"/>
            <a:ext cx="87492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8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Εφαρμογές </a:t>
            </a:r>
            <a:r>
              <a:rPr lang="en-US" sz="29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n-US" sz="28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 στην Εφοδιαστική Αλυσίδα και την Παραγωγή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0" y="3993150"/>
            <a:ext cx="65736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2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10ο GrowHive Seminar – ΓΠΑ | 08 Ιουλίου 2025</a:t>
            </a:r>
            <a:endParaRPr sz="22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" title="643246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11" y="152400"/>
            <a:ext cx="251457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_INAGROS-COL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375" y="0"/>
            <a:ext cx="1934625" cy="20184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971500" y="4161300"/>
            <a:ext cx="31725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43E3E"/>
                </a:solidFill>
                <a:latin typeface="Roboto Medium"/>
                <a:ea typeface="Roboto Medium"/>
                <a:cs typeface="Roboto Medium"/>
                <a:sym typeface="Roboto Medium"/>
              </a:rPr>
              <a:t>Andreas I. Zerkoulis</a:t>
            </a:r>
            <a:endParaRPr sz="1500">
              <a:solidFill>
                <a:srgbClr val="943E3E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CEO / Co-Founder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+30 6976 723 363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azerkoulis@inagros.com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d62d499f2_0_140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Έξυπνο Θερμοκήπιο (Greenhouse 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36d62d499f2_0_140"/>
          <p:cNvSpPr txBox="1"/>
          <p:nvPr/>
        </p:nvSpPr>
        <p:spPr>
          <a:xfrm>
            <a:off x="138150" y="781050"/>
            <a:ext cx="88677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Αισθητήρες:</a:t>
            </a: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θερμοκρασίας αέρα &amp; εδάφους, υγρασίας, φωτεινότητας, CO₂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Αυτοματισμοί:</a:t>
            </a: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άνοιγμα/κλείσιμο παραθύρων, σκίαστρα, ανεμιστήρες, ποτιστικό σύστημα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Λειτουργία:</a:t>
            </a: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⮕ Τα δεδομένα στέλνονται σε cloud· αλγόριθμος αποφασίζει αν χρειάζεται δροσισμός ή πότισμα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Οφέλη:</a:t>
            </a:r>
            <a:endParaRPr sz="1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</a:pP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+35 % εξοικονόμηση νερού &amp; ενέργειας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</a:pP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Σταθερό μικροκλίμα → καλύτερη ποιότητα καρπών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</a:pPr>
            <a:r>
              <a:rPr lang="en-U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Ειδοποιήσεις στο κινητό για ασυνήθιστες συνθήκες (π.χ. απότομη πτώση θερμοκρασίας)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d62d499f2_0_151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Ευφυής Άρδευση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g36d62d499f2_0_151" title="4367257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000" y="620700"/>
            <a:ext cx="6962000" cy="44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d62d499f2_0_232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Ευφυής Άρδευση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g36d62d499f2_0_232"/>
          <p:cNvSpPr txBox="1"/>
          <p:nvPr/>
        </p:nvSpPr>
        <p:spPr>
          <a:xfrm>
            <a:off x="138150" y="620700"/>
            <a:ext cx="88677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Αισθητήρες εδάφους: 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υγρασίας, EC (αγωγιμότητα), θερμοκρασίας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Δεδομένα + Δορυφορικές εικόνες NDVI 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➜ εκτίμηση στρες καλλιέργειας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Ελεγκτής ποτίσματος 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ανοίγει βαλβίδες μόνο όπου &amp; όσο χρειάζεται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Οφέλη:</a:t>
            </a:r>
            <a:endParaRPr sz="2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Έως 40 % λιγότερο νερό &amp; λίπασμα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Μείωση κόστους ρεύματος άντλησης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Ιστορικό δεδομένων για καλύτερο προγραμματισμό επόμενης σεζόν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d62d499f2_0_156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IoT σε Γραμμή Παραγωγής (Βιομηχανία)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g36d62d499f2_0_156" title="A_factory_floor_with_IoT_devices_connected__representing_the_integration_of_the_Industrial_IoT_in_manufactur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90100"/>
            <a:ext cx="8839200" cy="3563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d62d499f2_0_237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IoT σε Γραμμή Παραγωγής (Βιομηχανία)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36d62d499f2_0_237"/>
          <p:cNvSpPr txBox="1"/>
          <p:nvPr/>
        </p:nvSpPr>
        <p:spPr>
          <a:xfrm>
            <a:off x="219000" y="723900"/>
            <a:ext cx="87060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Αισθητήρες: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κραδασμών, θερμοκρασίας μοτέρ, παροχής ρεύματος, οπτικοί (camera QC)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Πλατφόρμα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αναλύει σε πραγματικό χρόνο τα KPIs (OEE, downtime)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Προληπτική συντήρηση:</a:t>
            </a: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ειδοποίηση πριν από αστοχία ρουλεμάν ή υπερθέρμανση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Οφέλη:</a:t>
            </a:r>
            <a:endParaRPr sz="21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40 % λιγότερα απρογραμμάτιστα stop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+10 % αύξηση παραγωγικότητας</a:t>
            </a: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"/>
              <a:buChar char="○"/>
            </a:pPr>
            <a: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Ταχύτερη ιχνηλασιμότητα παρτίδων σε περίπτωση ανάκλησης</a:t>
            </a:r>
            <a:br>
              <a:rPr lang="en-US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d62d499f2_0_164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Έξυπνη Εφοδιαστική Αλυσίδα (Logistics)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6" name="Google Shape;176;g36d62d499f2_0_164" title="iot-in-supply-cha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50" y="706425"/>
            <a:ext cx="8034285" cy="42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d62d499f2_0_242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Έξυπνη Εφοδιαστική Αλυσίδα (Logistics)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36d62d499f2_0_242"/>
          <p:cNvSpPr txBox="1"/>
          <p:nvPr/>
        </p:nvSpPr>
        <p:spPr>
          <a:xfrm>
            <a:off x="259800" y="706425"/>
            <a:ext cx="86244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Αισθητήρες: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RFID/QR για ταυτοποίηση, θερμοκρασίας σε ψυγεία, GPS στον στόλο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Real-time dashboard: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θέση φορτηγών, επίπεδα αποθεμάτων, θερμοκρασία προϊόντων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Αυτοματισμοί:</a:t>
            </a: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αυτόματη αναπλήρωση αποθήκης όταν πέσει κάτω από όριο, έξυπνη δρομολόγηση με βάση κίνηση &amp; καιρό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Οφέλη: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25 % λιγότερες απώλειες προϊόντων (ψυκτική αλυσίδα)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Βελτιστοποίηση καυσίμων &amp; χρόνου παράδοσης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Πλήρης ιχνηλασιμότητα “farm-to-fork” για κανονιστική συμμόρφωση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6d62d499f2_0_172"/>
          <p:cNvSpPr txBox="1">
            <a:spLocks noGrp="1"/>
          </p:cNvSpPr>
          <p:nvPr>
            <p:ph type="title"/>
          </p:nvPr>
        </p:nvSpPr>
        <p:spPr>
          <a:xfrm>
            <a:off x="1061550" y="0"/>
            <a:ext cx="80829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Μέθοδος Σχεδιασμού &amp; Επιλογής Συστήματος IoT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36d62d499f2_0_172"/>
          <p:cNvSpPr txBox="1"/>
          <p:nvPr/>
        </p:nvSpPr>
        <p:spPr>
          <a:xfrm>
            <a:off x="118200" y="708525"/>
            <a:ext cx="89076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Ορισμός Προβλήματος &amp; KPI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Τι θέλω να μετρήσω/βελτιώσω; (κόστος νερού, downtime, ιχνηλασιμότητα κ.λπ.)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Χαρτογράφηση Περιβάλλοντος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Απόσταση, εμπόδια, διαθέσιμο ρεύμα, κλιματικές συνθήκες.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Ανάλυση Δεδομένων &amp; Συχνότητας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Πόσο συχνά ― σε τι όγκο ― πόσο γρήγορα χρειάζομαι απόκριση;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Matrix Επιλογής Πρωτοκόλλου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➜ Εμβέλεια vs Ισχύς (π.χ. LoRa για χωράφι, Zigbee για κτίριο)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➜ Ρυθμός Δεδομένων (π.χ. LTE-M για εικόνα, Sigfox για απλό ping)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d62d499f2_0_180"/>
          <p:cNvSpPr txBox="1">
            <a:spLocks noGrp="1"/>
          </p:cNvSpPr>
          <p:nvPr>
            <p:ph type="title"/>
          </p:nvPr>
        </p:nvSpPr>
        <p:spPr>
          <a:xfrm>
            <a:off x="1061550" y="0"/>
            <a:ext cx="80829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6666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Μέθοδος Σχεδιασμού &amp; Επιλογής Συστήματος IoT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36d62d499f2_0_180"/>
          <p:cNvSpPr txBox="1"/>
          <p:nvPr/>
        </p:nvSpPr>
        <p:spPr>
          <a:xfrm>
            <a:off x="174000" y="986400"/>
            <a:ext cx="87960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Business Logic / ROI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Κόστος hardware + data plan + συντήρηση ⇆ Οικονομικό όφελος (εξοικονόμηση, νέο έσοδο)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Αγορά - Στόχος / Χρήστες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Συμβατότητα &amp; Κλιμάκωση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API/Cloud που «μιλά» με ERP/SCADA, εύκολη προσθήκη νέων κόμβων.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Ασφάλεια &amp; Κανονισμοί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Κρυπτογράφηση, GDPR, προτυποποίηση (ISO 27001, HACCP κ.λπ.).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d62d499f2_0_185"/>
          <p:cNvSpPr txBox="1">
            <a:spLocks noGrp="1"/>
          </p:cNvSpPr>
          <p:nvPr>
            <p:ph type="title"/>
          </p:nvPr>
        </p:nvSpPr>
        <p:spPr>
          <a:xfrm>
            <a:off x="1061550" y="0"/>
            <a:ext cx="80829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Βήματα Υλοποίησης ενός IoT Project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36d62d499f2_0_185"/>
          <p:cNvSpPr txBox="1"/>
          <p:nvPr/>
        </p:nvSpPr>
        <p:spPr>
          <a:xfrm>
            <a:off x="500100" y="620700"/>
            <a:ext cx="81438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Καταγραφή Απαιτήσεων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Stakeholders, KPI, budget, deadline.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Proof of Concept (PoC)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3-5 κόμβοι • 1 gateway • dashboard demo σε 4-6 εβδομάδες.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Αξιολόγηση PoC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Έλεγχος κάλυψης, ακρίβειας αισθητήρων, αρχικού ROI.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Τελική Επιλογή Hardware &amp; Πρωτοκόλλου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Οριστικοποίηση BOM, multi-source προμηθευτών.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Προτυποποίηση Δεδομένων &amp; API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JSON/SSL, webhook προς ERP, mobile alerts.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645000" y="0"/>
            <a:ext cx="5499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Internet of Things (IoT)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2" title="applsci-12-03396-g0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00" y="640800"/>
            <a:ext cx="5277010" cy="421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d62d499f2_0_193"/>
          <p:cNvSpPr txBox="1">
            <a:spLocks noGrp="1"/>
          </p:cNvSpPr>
          <p:nvPr>
            <p:ph type="title"/>
          </p:nvPr>
        </p:nvSpPr>
        <p:spPr>
          <a:xfrm>
            <a:off x="1061550" y="0"/>
            <a:ext cx="80829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Βήματα Υλοποίησης ενός IoT Project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36d62d499f2_0_193"/>
          <p:cNvSpPr txBox="1"/>
          <p:nvPr/>
        </p:nvSpPr>
        <p:spPr>
          <a:xfrm>
            <a:off x="500100" y="620700"/>
            <a:ext cx="81438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6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Πιλοτική Εγκατάσταση (Pilot)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10–20 % του στόλου/περιοχής για 1 σεζόν ή 3 μήνες βιομηχανίας.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6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Ανασκόπηση – Βελτιστοποίηση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Ρύθμιση thresholds, firmware OTA, fine-tuning αλγορίθμου.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6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Κλιμάκωση σε Πλήρη Παραγωγή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Roll-out σε 100 % μονάδων, training προσωπικού.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6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Συντήρηση &amp; Υποστήριξη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SLA, cloud monitoring, προληπτική αντικατάσταση μπαταριών.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AutoNum type="arabicPeriod" startAt="6"/>
            </a:pPr>
            <a:r>
              <a:rPr lang="en-US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Συνεχής Βελτίωση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Analytics → νέοι αυτοματισμοί, επόμενες γενιές αισθητήρων.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d62d499f2_0_251"/>
          <p:cNvSpPr txBox="1">
            <a:spLocks noGrp="1"/>
          </p:cNvSpPr>
          <p:nvPr>
            <p:ph type="ctrTitle"/>
          </p:nvPr>
        </p:nvSpPr>
        <p:spPr>
          <a:xfrm>
            <a:off x="197400" y="2835150"/>
            <a:ext cx="87492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8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Εφαρμογές </a:t>
            </a:r>
            <a:r>
              <a:rPr lang="en-US" sz="29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IoT</a:t>
            </a:r>
            <a:r>
              <a:rPr lang="en-US" sz="28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 στην Εφοδιαστική Αλυσίδα και την Παραγωγή</a:t>
            </a:r>
            <a:endParaRPr sz="2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g36d62d499f2_0_251"/>
          <p:cNvSpPr txBox="1">
            <a:spLocks noGrp="1"/>
          </p:cNvSpPr>
          <p:nvPr>
            <p:ph type="subTitle" idx="1"/>
          </p:nvPr>
        </p:nvSpPr>
        <p:spPr>
          <a:xfrm>
            <a:off x="0" y="3993150"/>
            <a:ext cx="65736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2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10ο GrowHive Seminar – ΓΠΑ | 08 Ιουλίου 2025</a:t>
            </a:r>
            <a:endParaRPr sz="22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g36d62d499f2_0_251" title="643246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711" y="152400"/>
            <a:ext cx="251457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6d62d499f2_0_251" descr="LOGO_INAGROS-COL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375" y="0"/>
            <a:ext cx="1934625" cy="2018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6d62d499f2_0_251"/>
          <p:cNvSpPr txBox="1"/>
          <p:nvPr/>
        </p:nvSpPr>
        <p:spPr>
          <a:xfrm>
            <a:off x="5971500" y="4161300"/>
            <a:ext cx="3172500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943E3E"/>
                </a:solidFill>
                <a:latin typeface="Roboto Medium"/>
                <a:ea typeface="Roboto Medium"/>
                <a:cs typeface="Roboto Medium"/>
                <a:sym typeface="Roboto Medium"/>
              </a:rPr>
              <a:t>Andreas I. Zerkoulis</a:t>
            </a:r>
            <a:endParaRPr sz="1500">
              <a:solidFill>
                <a:srgbClr val="943E3E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CEO / Co-Founder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+30 6976 723 363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0A870"/>
                </a:solidFill>
                <a:latin typeface="Roboto Medium"/>
                <a:ea typeface="Roboto Medium"/>
                <a:cs typeface="Roboto Medium"/>
                <a:sym typeface="Roboto Medium"/>
              </a:rPr>
              <a:t>azerkoulis@inagros.com</a:t>
            </a:r>
            <a:endParaRPr sz="1500">
              <a:solidFill>
                <a:srgbClr val="60A87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d62d499f2_0_206"/>
          <p:cNvSpPr txBox="1">
            <a:spLocks noGrp="1"/>
          </p:cNvSpPr>
          <p:nvPr>
            <p:ph type="title"/>
          </p:nvPr>
        </p:nvSpPr>
        <p:spPr>
          <a:xfrm>
            <a:off x="3645000" y="0"/>
            <a:ext cx="5499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Internet of Things (IoT)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g36d62d499f2_0_206"/>
          <p:cNvSpPr txBox="1">
            <a:spLocks noGrp="1"/>
          </p:cNvSpPr>
          <p:nvPr>
            <p:ph type="body" idx="1"/>
          </p:nvPr>
        </p:nvSpPr>
        <p:spPr>
          <a:xfrm>
            <a:off x="476700" y="949500"/>
            <a:ext cx="8190600" cy="3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Ένα δίκτυο από «έξυπνες» συσκευές - αισθητήρες, μηχανές, οικιακές συσκευές κ.λπ.- που συνδέονται στο διαδίκτυο, συλλέγουν και ανταλλάσσουν δεδομένα αυτόματα, επιτρέποντας μακρινή παρακολούθηση, έλεγχο και αυτοματοποίηση διαδικασιών χωρίς ανθρώπινη παρέμβαση.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d62d499f2_0_10"/>
          <p:cNvSpPr txBox="1">
            <a:spLocks noGrp="1"/>
          </p:cNvSpPr>
          <p:nvPr>
            <p:ph type="body" idx="1"/>
          </p:nvPr>
        </p:nvSpPr>
        <p:spPr>
          <a:xfrm>
            <a:off x="176250" y="799625"/>
            <a:ext cx="8791500" cy="3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•"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Διασύνδεση φυσικών αντικειμένων μέσω Internet (machine‑to‑machine)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•"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Συνεχής συλλογή &amp; ανταλλαγή δεδομένων αισθητήρων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•"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Αυτοματοποίηση διαδικασιών – Μειώνει ανθρώπινη παρέμβαση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•"/>
            </a:pPr>
            <a:r>
              <a:rPr lang="en-US" sz="2700">
                <a:latin typeface="Roboto"/>
                <a:ea typeface="Roboto"/>
                <a:cs typeface="Roboto"/>
                <a:sym typeface="Roboto"/>
              </a:rPr>
              <a:t>Κλίμακα: από wearables έως βιομηχανικά δίκτυα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g36d62d499f2_0_10"/>
          <p:cNvSpPr txBox="1">
            <a:spLocks noGrp="1"/>
          </p:cNvSpPr>
          <p:nvPr>
            <p:ph type="title"/>
          </p:nvPr>
        </p:nvSpPr>
        <p:spPr>
          <a:xfrm>
            <a:off x="3645000" y="0"/>
            <a:ext cx="5499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Internet of Things (IoT)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d62d499f2_0_212"/>
          <p:cNvSpPr txBox="1">
            <a:spLocks noGrp="1"/>
          </p:cNvSpPr>
          <p:nvPr>
            <p:ph type="title"/>
          </p:nvPr>
        </p:nvSpPr>
        <p:spPr>
          <a:xfrm>
            <a:off x="3645000" y="0"/>
            <a:ext cx="5499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Internet of Things (IoT)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g36d62d499f2_0_212" title="imagine1-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888" y="640800"/>
            <a:ext cx="4318225" cy="4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g36d62d499f2_0_3"/>
          <p:cNvGraphicFramePr/>
          <p:nvPr/>
        </p:nvGraphicFramePr>
        <p:xfrm>
          <a:off x="147013" y="7422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{CD31C2A4-4F83-4593-A752-170813F2DFB1}</a:tableStyleId>
              </a:tblPr>
              <a:tblGrid>
                <a:gridCol w="98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Τοπολογία</a:t>
                      </a: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Πώς συνδέονται οι κόμβοι</a:t>
                      </a: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Πλεονεκτήματα</a:t>
                      </a: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Μειονεκτήματα / Προκλήσεις</a:t>
                      </a: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Χαρακτηριστικά παραδείγματα</a:t>
                      </a:r>
                      <a:endParaRPr sz="8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 (αστέρας)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Κάθε συσκευή (κόμβος) επικοινωνεί απευθείας με έναν κεντρικό κόμβο (gateway, access point ή κεραία κινητής). Δεν υπάρχει άμεση επικοινωνία συσκευής-με-συσκευή.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Απλός σχεδιασμός• Εύκολο troubleshooting (μία «ρίζα»)• Χαμηλός χρόνος καθυστέρησης (μία μόνο «άλμα» μέχρι τον gateway)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Αν πέσει ο κεντρικός κόμβος, «κατεβαίνει» όλο το δίκτυο• Χρειάζεται αρκετή ισχύ/εμβέλεια σε κάθε συσκευή για να φτάσει τον gateway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LoRaWAN, Wi-Fi (AP-STA), Sigfox, GSM/GPRS, NB-IoT / LTE-M / 5G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Mesh (πλέγμα)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Οι συσκευές μπορούν να επικοινωνούν απευθείας μεταξύ τους και να αναμεταδίδουν (relay) τα δεδομένα μέχρι να φτάσουν σε gateway ή σε άλλη συσκευή-προορισμό.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Αυτο-επέκταση εμβέλειας (κάθε κόμβος αναμεταδίδει)• Ανοχή σε βλάβες· αν χαθεί ένας κόμβος, βρίσκει εναλλακτική διαδρομή• Ευέλικτη κάλυψη εσωτερικών χώρων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Πιο σύνθετο πρωτόκολλο δρομολόγησης• Μεγαλύτερη κατανάλωση (κόμβοι-router φθείρονται γρηγορότερα)• Δυσκολία στην ανίχνευση σφαλμάτων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Zigbee, Thread (Matter), BLE Mesh, Wi-Fi EasyMesh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Tree / Cluster-Tree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Πολλαπλά επίπεδα star συνδέονται ιεραρχικά∙ υπάρχει «ρίζα» (coordinator), ενδιάμεσοι «γονείς»/routers και «φύλλα» (end-devices).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Καλό για μεγάλα δίκτυα με λογική ιεραρχία (π.χ. κτίριο-όροφοι-δωμάτια)• Μερική ανεκτικότητα σε αστοχίες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Αν πέσει κόμβος-γονέας, αποκόπτονται όλα τα «παιδιά» του• Πιο περίπλοκη διαμόρφωση/συντήρηση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Ορισμένες υλοποιήσεις Zigbee, Wi-SUN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Point-to-Point (PtP)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Δύο μόνο κόμβοι σε απευθείας σύνδεση (π.χ. αισθητήρας-πύλη).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Εξαιρετικά απλό, χαμηλό κόστος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Δεν κλιμακώνεται• Περιορίζεται σε ειδικές χρήσεις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RF ζεύξεις μεταξύ δύο αισθητήρων, LoRa PtP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Point-to-Multipoint (PtMP)</a:t>
                      </a:r>
                      <a:endParaRPr sz="9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Ένας «master» επικοινωνεί με πολλούς «slaves» σε topology παρόμοια με star, αλλά συνήθως σε κλειστό ιδιωτικό δίκτυο.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Λιγότερη συμφόρηση από public star• Παρέχει έλεγχο χρονοπρογραμματισμού (TDMA)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• Ένας single point of failure (ο master)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Ιδιωτικά LoRa ή UHF συστήματα, κάποια SCADA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Google Shape;122;g36d62d499f2_0_3"/>
          <p:cNvSpPr txBox="1">
            <a:spLocks noGrp="1"/>
          </p:cNvSpPr>
          <p:nvPr>
            <p:ph type="title"/>
          </p:nvPr>
        </p:nvSpPr>
        <p:spPr>
          <a:xfrm>
            <a:off x="3645000" y="0"/>
            <a:ext cx="54990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Αρχιτεκτονική IoT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Πρωτόκολλα &amp; Δίκτυα Επικοινωνίας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8" name="Google Shape;128;p4"/>
          <p:cNvGraphicFramePr/>
          <p:nvPr/>
        </p:nvGraphicFramePr>
        <p:xfrm>
          <a:off x="604345" y="7159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{A348175E-F3D3-4006-B590-B2ABBF7E7657}</a:tableStyleId>
              </a:tblPr>
              <a:tblGrid>
                <a:gridCol w="283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Πρωτόκολλο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 anchor="ctr">
                    <a:solidFill>
                      <a:srgbClr val="FF9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Εμβέλεια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 anchor="ctr">
                    <a:solidFill>
                      <a:srgbClr val="FF9A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Ισχύς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 anchor="ctr">
                    <a:solidFill>
                      <a:srgbClr val="FF9A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LoRaWAN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Μεγάλη (15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Πολύ 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NB‑IoT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Μεγάλη (10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LTE‑M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Μεγάλη (10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Μέτρια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Zigbee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Κοντινή (~100 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Πολύ 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BLE 5.x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Κοντινή (150 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Πολύ 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Wi‑Fi 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Μεσαία (1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Sigfox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Μεγάλη (10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Πολύ χαμηλή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GSM/GPRS</a:t>
                      </a:r>
                      <a:endParaRPr sz="17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Μεγάλη (35 km)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Μέτρια‑Υψηλή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d62d499f2_0_219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Case Studies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g36d62d499f2_0_219" title="c-blogimages-ranch-systems-architecture-700x525.jpg"/>
          <p:cNvPicPr preferRelativeResize="0"/>
          <p:nvPr/>
        </p:nvPicPr>
        <p:blipFill rotWithShape="1">
          <a:blip r:embed="rId3">
            <a:alphaModFix/>
          </a:blip>
          <a:srcRect t="3799" b="3974"/>
          <a:stretch/>
        </p:blipFill>
        <p:spPr>
          <a:xfrm>
            <a:off x="1521875" y="620700"/>
            <a:ext cx="610025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d62d499f2_0_226"/>
          <p:cNvSpPr txBox="1">
            <a:spLocks noGrp="1"/>
          </p:cNvSpPr>
          <p:nvPr>
            <p:ph type="title"/>
          </p:nvPr>
        </p:nvSpPr>
        <p:spPr>
          <a:xfrm>
            <a:off x="1208700" y="0"/>
            <a:ext cx="7935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>
                <a:solidFill>
                  <a:srgbClr val="60A870"/>
                </a:solidFill>
                <a:latin typeface="Roboto"/>
                <a:ea typeface="Roboto"/>
                <a:cs typeface="Roboto"/>
                <a:sym typeface="Roboto"/>
              </a:rPr>
              <a:t>Έξυπνο Θερμοκήπιο (Greenhouse IoT)</a:t>
            </a:r>
            <a:endParaRPr sz="3000" b="1">
              <a:solidFill>
                <a:srgbClr val="60A87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36d62d499f2_0_226" title="Yanmar-Customer-Use-Case-1024x77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450" y="620700"/>
            <a:ext cx="5843100" cy="43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1188</Words>
  <Application>Microsoft Office PowerPoint</Application>
  <PresentationFormat>Προβολή στην οθόνη (16:9)</PresentationFormat>
  <Paragraphs>157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Roboto</vt:lpstr>
      <vt:lpstr>Arial</vt:lpstr>
      <vt:lpstr>Roboto Medium</vt:lpstr>
      <vt:lpstr>Calibri</vt:lpstr>
      <vt:lpstr>Office Theme</vt:lpstr>
      <vt:lpstr>Εφαρμογές IoT στην Εφοδιαστική Αλυσίδα και την Παραγωγή</vt:lpstr>
      <vt:lpstr>Internet of Things (IoT)</vt:lpstr>
      <vt:lpstr>Internet of Things (IoT)</vt:lpstr>
      <vt:lpstr>Internet of Things (IoT)</vt:lpstr>
      <vt:lpstr>Internet of Things (IoT)</vt:lpstr>
      <vt:lpstr>Αρχιτεκτονική IoT</vt:lpstr>
      <vt:lpstr>Πρωτόκολλα &amp; Δίκτυα Επικοινωνίας</vt:lpstr>
      <vt:lpstr>Case Studies</vt:lpstr>
      <vt:lpstr>Έξυπνο Θερμοκήπιο (Greenhouse IoT)</vt:lpstr>
      <vt:lpstr>Έξυπνο Θερμοκήπιο (Greenhouse IoT)</vt:lpstr>
      <vt:lpstr>Ευφυής Άρδευση</vt:lpstr>
      <vt:lpstr>Ευφυής Άρδευση</vt:lpstr>
      <vt:lpstr>IoT σε Γραμμή Παραγωγής (Βιομηχανία)</vt:lpstr>
      <vt:lpstr>IoT σε Γραμμή Παραγωγής (Βιομηχανία)</vt:lpstr>
      <vt:lpstr>Έξυπνη Εφοδιαστική Αλυσίδα (Logistics)</vt:lpstr>
      <vt:lpstr>Έξυπνη Εφοδιαστική Αλυσίδα (Logistics)</vt:lpstr>
      <vt:lpstr>Μέθοδος Σχεδιασμού &amp; Επιλογής Συστήματος IoT</vt:lpstr>
      <vt:lpstr>Μέθοδος Σχεδιασμού &amp; Επιλογής Συστήματος IoT</vt:lpstr>
      <vt:lpstr>Βήματα Υλοποίησης ενός IoT Project</vt:lpstr>
      <vt:lpstr>Βήματα Υλοποίησης ενός IoT Project</vt:lpstr>
      <vt:lpstr>Εφαρμογές IoT στην Εφοδιαστική Αλυσίδα και την Παραγωγή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Artemis Rigou</cp:lastModifiedBy>
  <cp:revision>1</cp:revision>
  <dcterms:created xsi:type="dcterms:W3CDTF">2013-01-27T09:14:16Z</dcterms:created>
  <dcterms:modified xsi:type="dcterms:W3CDTF">2025-07-17T10:21:31Z</dcterms:modified>
</cp:coreProperties>
</file>