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76" r:id="rId6"/>
    <p:sldId id="263" r:id="rId7"/>
    <p:sldId id="296" r:id="rId8"/>
    <p:sldId id="264" r:id="rId9"/>
    <p:sldId id="297" r:id="rId10"/>
    <p:sldId id="298" r:id="rId11"/>
    <p:sldId id="267" r:id="rId12"/>
    <p:sldId id="303" r:id="rId13"/>
    <p:sldId id="266" r:id="rId14"/>
    <p:sldId id="268" r:id="rId15"/>
    <p:sldId id="269" r:id="rId16"/>
    <p:sldId id="270" r:id="rId17"/>
    <p:sldId id="260" r:id="rId18"/>
    <p:sldId id="261" r:id="rId19"/>
    <p:sldId id="265" r:id="rId20"/>
    <p:sldId id="271" r:id="rId21"/>
    <p:sldId id="272" r:id="rId22"/>
    <p:sldId id="274" r:id="rId23"/>
    <p:sldId id="273" r:id="rId24"/>
    <p:sldId id="279" r:id="rId25"/>
    <p:sldId id="280" r:id="rId26"/>
    <p:sldId id="281" r:id="rId27"/>
    <p:sldId id="282" r:id="rId28"/>
    <p:sldId id="301" r:id="rId29"/>
    <p:sldId id="302" r:id="rId30"/>
    <p:sldId id="285" r:id="rId31"/>
    <p:sldId id="304" r:id="rId32"/>
    <p:sldId id="305" r:id="rId33"/>
    <p:sldId id="300" r:id="rId34"/>
    <p:sldId id="299"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713" autoAdjust="0"/>
    <p:restoredTop sz="94660"/>
  </p:normalViewPr>
  <p:slideViewPr>
    <p:cSldViewPr snapToGrid="0">
      <p:cViewPr varScale="1">
        <p:scale>
          <a:sx n="83" d="100"/>
          <a:sy n="83" d="100"/>
        </p:scale>
        <p:origin x="211"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7E532D-B325-4FEF-AC10-43D88F0ACD4C}"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el-GR"/>
        </a:p>
      </dgm:t>
    </dgm:pt>
    <dgm:pt modelId="{F9422BFE-5713-47AB-A6A0-82588C7DD195}">
      <dgm:prSet phldrT="[Κείμενο]" custT="1"/>
      <dgm:spPr/>
      <dgm:t>
        <a:bodyPr/>
        <a:lstStyle/>
        <a:p>
          <a:r>
            <a:rPr lang="el-GR" sz="1200" b="1" dirty="0" smtClean="0"/>
            <a:t>Βιοδιασπώμενο</a:t>
          </a:r>
          <a:r>
            <a:rPr lang="el-GR" sz="1200" dirty="0" smtClean="0"/>
            <a:t> = μπορεί να διασπαστεί από μικροοργανισμούς, αλλά δεν υπάρχει πάντα χρονικό πλαίσιο ή εγγύηση ότι θα γίνει γρήγορα ή πλήρως. </a:t>
          </a:r>
          <a:endParaRPr lang="el-GR" sz="1200" dirty="0"/>
        </a:p>
      </dgm:t>
    </dgm:pt>
    <dgm:pt modelId="{FBFB7FD5-EABC-4E92-9DCA-C7DF66EA91D0}" type="parTrans" cxnId="{562ABE6B-F237-4433-AB6B-DAC954EE9EFE}">
      <dgm:prSet/>
      <dgm:spPr/>
      <dgm:t>
        <a:bodyPr/>
        <a:lstStyle/>
        <a:p>
          <a:endParaRPr lang="el-GR"/>
        </a:p>
      </dgm:t>
    </dgm:pt>
    <dgm:pt modelId="{EA6CA0A4-ECB8-4171-842A-12185DD45B74}" type="sibTrans" cxnId="{562ABE6B-F237-4433-AB6B-DAC954EE9EFE}">
      <dgm:prSet/>
      <dgm:spPr/>
      <dgm:t>
        <a:bodyPr/>
        <a:lstStyle/>
        <a:p>
          <a:endParaRPr lang="el-GR"/>
        </a:p>
      </dgm:t>
    </dgm:pt>
    <dgm:pt modelId="{49B7B949-D208-40CD-8036-FAA7E7A0A7BC}">
      <dgm:prSet phldrT="[Κείμενο]"/>
      <dgm:spPr/>
      <dgm:t>
        <a:bodyPr/>
        <a:lstStyle/>
        <a:p>
          <a:r>
            <a:rPr lang="el-GR" b="1" dirty="0" err="1" smtClean="0"/>
            <a:t>Κομποστοποιήσιμο</a:t>
          </a:r>
          <a:r>
            <a:rPr lang="el-GR" dirty="0" smtClean="0"/>
            <a:t> = διασπάται πλήρως μέσα σε συγκεκριμένο χρονικό διάστημα (συνήθως 6–12 εβδομάδες σε βιομηχανική </a:t>
          </a:r>
          <a:r>
            <a:rPr lang="el-GR" dirty="0" err="1" smtClean="0"/>
            <a:t>κομποστοποίηση</a:t>
          </a:r>
          <a:r>
            <a:rPr lang="el-GR" dirty="0" smtClean="0"/>
            <a:t>) και αφήνει πίσω χρήσιμο </a:t>
          </a:r>
          <a:r>
            <a:rPr lang="el-GR" dirty="0" err="1" smtClean="0"/>
            <a:t>κομπόστ</a:t>
          </a:r>
          <a:r>
            <a:rPr lang="el-GR" dirty="0" smtClean="0"/>
            <a:t>.</a:t>
          </a:r>
          <a:endParaRPr lang="el-GR" dirty="0"/>
        </a:p>
      </dgm:t>
    </dgm:pt>
    <dgm:pt modelId="{69DAEC5E-9BFC-48D5-863B-048880C1AEC3}" type="parTrans" cxnId="{9B409C35-994D-4628-A819-D1EEF7D14D0F}">
      <dgm:prSet/>
      <dgm:spPr/>
      <dgm:t>
        <a:bodyPr/>
        <a:lstStyle/>
        <a:p>
          <a:endParaRPr lang="el-GR"/>
        </a:p>
      </dgm:t>
    </dgm:pt>
    <dgm:pt modelId="{B7A6B197-3B95-453A-8BBD-072B5DED4F5A}" type="sibTrans" cxnId="{9B409C35-994D-4628-A819-D1EEF7D14D0F}">
      <dgm:prSet/>
      <dgm:spPr/>
      <dgm:t>
        <a:bodyPr/>
        <a:lstStyle/>
        <a:p>
          <a:endParaRPr lang="el-GR"/>
        </a:p>
      </dgm:t>
    </dgm:pt>
    <dgm:pt modelId="{F7382672-EC60-465A-9DAD-4A39DB386912}" type="pres">
      <dgm:prSet presAssocID="{9E7E532D-B325-4FEF-AC10-43D88F0ACD4C}" presName="cycle" presStyleCnt="0">
        <dgm:presLayoutVars>
          <dgm:dir/>
          <dgm:resizeHandles val="exact"/>
        </dgm:presLayoutVars>
      </dgm:prSet>
      <dgm:spPr/>
    </dgm:pt>
    <dgm:pt modelId="{37210EDC-40DD-4C52-9FF9-8D6988FC2D43}" type="pres">
      <dgm:prSet presAssocID="{F9422BFE-5713-47AB-A6A0-82588C7DD195}" presName="arrow" presStyleLbl="node1" presStyleIdx="0" presStyleCnt="2">
        <dgm:presLayoutVars>
          <dgm:bulletEnabled val="1"/>
        </dgm:presLayoutVars>
      </dgm:prSet>
      <dgm:spPr/>
      <dgm:t>
        <a:bodyPr/>
        <a:lstStyle/>
        <a:p>
          <a:endParaRPr lang="el-GR"/>
        </a:p>
      </dgm:t>
    </dgm:pt>
    <dgm:pt modelId="{9E50EED4-2402-49D6-A529-E79A357F2584}" type="pres">
      <dgm:prSet presAssocID="{49B7B949-D208-40CD-8036-FAA7E7A0A7BC}" presName="arrow" presStyleLbl="node1" presStyleIdx="1" presStyleCnt="2" custScaleY="100035" custRadScaleRad="47879" custRadScaleInc="-225">
        <dgm:presLayoutVars>
          <dgm:bulletEnabled val="1"/>
        </dgm:presLayoutVars>
      </dgm:prSet>
      <dgm:spPr/>
      <dgm:t>
        <a:bodyPr/>
        <a:lstStyle/>
        <a:p>
          <a:endParaRPr lang="el-GR"/>
        </a:p>
      </dgm:t>
    </dgm:pt>
  </dgm:ptLst>
  <dgm:cxnLst>
    <dgm:cxn modelId="{562ABE6B-F237-4433-AB6B-DAC954EE9EFE}" srcId="{9E7E532D-B325-4FEF-AC10-43D88F0ACD4C}" destId="{F9422BFE-5713-47AB-A6A0-82588C7DD195}" srcOrd="0" destOrd="0" parTransId="{FBFB7FD5-EABC-4E92-9DCA-C7DF66EA91D0}" sibTransId="{EA6CA0A4-ECB8-4171-842A-12185DD45B74}"/>
    <dgm:cxn modelId="{9B409C35-994D-4628-A819-D1EEF7D14D0F}" srcId="{9E7E532D-B325-4FEF-AC10-43D88F0ACD4C}" destId="{49B7B949-D208-40CD-8036-FAA7E7A0A7BC}" srcOrd="1" destOrd="0" parTransId="{69DAEC5E-9BFC-48D5-863B-048880C1AEC3}" sibTransId="{B7A6B197-3B95-453A-8BBD-072B5DED4F5A}"/>
    <dgm:cxn modelId="{32ED9F90-B315-4838-92C1-058325E44B18}" type="presOf" srcId="{9E7E532D-B325-4FEF-AC10-43D88F0ACD4C}" destId="{F7382672-EC60-465A-9DAD-4A39DB386912}" srcOrd="0" destOrd="0" presId="urn:microsoft.com/office/officeart/2005/8/layout/arrow1"/>
    <dgm:cxn modelId="{91B597D6-74B7-4198-B1F6-7C7895A34FD7}" type="presOf" srcId="{49B7B949-D208-40CD-8036-FAA7E7A0A7BC}" destId="{9E50EED4-2402-49D6-A529-E79A357F2584}" srcOrd="0" destOrd="0" presId="urn:microsoft.com/office/officeart/2005/8/layout/arrow1"/>
    <dgm:cxn modelId="{6B4D2187-27BE-43B4-A735-2F7105AB6E25}" type="presOf" srcId="{F9422BFE-5713-47AB-A6A0-82588C7DD195}" destId="{37210EDC-40DD-4C52-9FF9-8D6988FC2D43}" srcOrd="0" destOrd="0" presId="urn:microsoft.com/office/officeart/2005/8/layout/arrow1"/>
    <dgm:cxn modelId="{C6CC8FD2-7F14-4643-BA34-1A00072C7D8A}" type="presParOf" srcId="{F7382672-EC60-465A-9DAD-4A39DB386912}" destId="{37210EDC-40DD-4C52-9FF9-8D6988FC2D43}" srcOrd="0" destOrd="0" presId="urn:microsoft.com/office/officeart/2005/8/layout/arrow1"/>
    <dgm:cxn modelId="{3A9F782B-CF22-4364-9B8B-B8B4FB774539}" type="presParOf" srcId="{F7382672-EC60-465A-9DAD-4A39DB386912}" destId="{9E50EED4-2402-49D6-A529-E79A357F2584}"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10EDC-40DD-4C52-9FF9-8D6988FC2D43}">
      <dsp:nvSpPr>
        <dsp:cNvPr id="0" name=""/>
        <dsp:cNvSpPr/>
      </dsp:nvSpPr>
      <dsp:spPr>
        <a:xfrm rot="16200000">
          <a:off x="1823" y="1840"/>
          <a:ext cx="3096136" cy="3096136"/>
        </a:xfrm>
        <a:prstGeom prst="up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l-GR" sz="1200" b="1" kern="1200" dirty="0" smtClean="0"/>
            <a:t>Βιοδιασπώμενο</a:t>
          </a:r>
          <a:r>
            <a:rPr lang="el-GR" sz="1200" kern="1200" dirty="0" smtClean="0"/>
            <a:t> = μπορεί να διασπαστεί από μικροοργανισμούς, αλλά δεν υπάρχει πάντα χρονικό πλαίσιο ή εγγύηση ότι θα γίνει γρήγορα ή πλήρως. </a:t>
          </a:r>
          <a:endParaRPr lang="el-GR" sz="1200" kern="1200" dirty="0"/>
        </a:p>
      </dsp:txBody>
      <dsp:txXfrm rot="5400000">
        <a:off x="543647" y="775874"/>
        <a:ext cx="2554312" cy="1548068"/>
      </dsp:txXfrm>
    </dsp:sp>
    <dsp:sp modelId="{9E50EED4-2402-49D6-A529-E79A357F2584}">
      <dsp:nvSpPr>
        <dsp:cNvPr id="0" name=""/>
        <dsp:cNvSpPr/>
      </dsp:nvSpPr>
      <dsp:spPr>
        <a:xfrm rot="5400000">
          <a:off x="3199787" y="-541"/>
          <a:ext cx="3096136" cy="3097220"/>
        </a:xfrm>
        <a:prstGeom prst="up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l-GR" sz="1300" b="1" kern="1200" dirty="0" err="1" smtClean="0"/>
            <a:t>Κομποστοποιήσιμο</a:t>
          </a:r>
          <a:r>
            <a:rPr lang="el-GR" sz="1300" kern="1200" dirty="0" smtClean="0"/>
            <a:t> = διασπάται πλήρως μέσα σε συγκεκριμένο χρονικό διάστημα (συνήθως 6–12 εβδομάδες σε βιομηχανική </a:t>
          </a:r>
          <a:r>
            <a:rPr lang="el-GR" sz="1300" kern="1200" dirty="0" err="1" smtClean="0"/>
            <a:t>κομποστοποίηση</a:t>
          </a:r>
          <a:r>
            <a:rPr lang="el-GR" sz="1300" kern="1200" dirty="0" smtClean="0"/>
            <a:t>) και αφήνει πίσω χρήσιμο </a:t>
          </a:r>
          <a:r>
            <a:rPr lang="el-GR" sz="1300" kern="1200" dirty="0" err="1" smtClean="0"/>
            <a:t>κομπόστ</a:t>
          </a:r>
          <a:r>
            <a:rPr lang="el-GR" sz="1300" kern="1200" dirty="0" smtClean="0"/>
            <a:t>.</a:t>
          </a:r>
          <a:endParaRPr lang="el-GR" sz="1300" kern="1200" dirty="0"/>
        </a:p>
      </dsp:txBody>
      <dsp:txXfrm rot="-5400000">
        <a:off x="3199245" y="774035"/>
        <a:ext cx="2555396" cy="1548068"/>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hasCustomPrompt="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7" name="Date Placeholder 6"/>
          <p:cNvSpPr>
            <a:spLocks noGrp="1"/>
          </p:cNvSpPr>
          <p:nvPr>
            <p:ph type="dt" sz="half" idx="10"/>
          </p:nvPr>
        </p:nvSpPr>
        <p:spPr/>
        <p:txBody>
          <a:bodyPr/>
          <a:lstStyle/>
          <a:p>
            <a:fld id="{CF8E5898-9E0E-4D88-92CC-35B539924577}" type="datetimeFigureOut">
              <a:rPr lang="el-GR" smtClean="0"/>
              <a:t>21/9/2025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466D222C-0C5A-44ED-82F7-FD709ABC2B61}"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hasCustomPrompt="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CF8E5898-9E0E-4D88-92CC-35B539924577}" type="datetimeFigureOut">
              <a:rPr lang="el-GR" smtClean="0"/>
              <a:t>21/9/2025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66D222C-0C5A-44ED-82F7-FD709ABC2B61}"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653112" y="937260"/>
            <a:ext cx="1298608" cy="498348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hasCustomPrompt="1"/>
          </p:nvPr>
        </p:nvSpPr>
        <p:spPr>
          <a:xfrm>
            <a:off x="2231136" y="937260"/>
            <a:ext cx="6198489" cy="498348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CF8E5898-9E0E-4D88-92CC-35B539924577}" type="datetimeFigureOut">
              <a:rPr lang="el-GR" smtClean="0"/>
              <a:t>21/9/2025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66D222C-0C5A-44ED-82F7-FD709ABC2B61}"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hasCustomPrompt="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CF8E5898-9E0E-4D88-92CC-35B539924577}" type="datetimeFigureOut">
              <a:rPr lang="el-GR" smtClean="0"/>
              <a:t>21/9/2025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466D222C-0C5A-44ED-82F7-FD709ABC2B61}"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hasCustomPrompt="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7" name="Date Placeholder 6"/>
          <p:cNvSpPr>
            <a:spLocks noGrp="1"/>
          </p:cNvSpPr>
          <p:nvPr>
            <p:ph type="dt" sz="half" idx="10"/>
          </p:nvPr>
        </p:nvSpPr>
        <p:spPr/>
        <p:txBody>
          <a:bodyPr/>
          <a:lstStyle/>
          <a:p>
            <a:fld id="{CF8E5898-9E0E-4D88-92CC-35B539924577}" type="datetimeFigureOut">
              <a:rPr lang="el-GR" smtClean="0"/>
              <a:t>21/9/2025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466D222C-0C5A-44ED-82F7-FD709ABC2B61}"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hasCustomPrompt="1"/>
          </p:nvPr>
        </p:nvSpPr>
        <p:spPr>
          <a:xfrm>
            <a:off x="1581912" y="2638044"/>
            <a:ext cx="4271771" cy="310198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hasCustomPrompt="1"/>
          </p:nvPr>
        </p:nvSpPr>
        <p:spPr>
          <a:xfrm>
            <a:off x="6338315" y="2638044"/>
            <a:ext cx="4270247" cy="310198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8" name="Date Placeholder 7"/>
          <p:cNvSpPr>
            <a:spLocks noGrp="1"/>
          </p:cNvSpPr>
          <p:nvPr>
            <p:ph type="dt" sz="half" idx="10"/>
          </p:nvPr>
        </p:nvSpPr>
        <p:spPr/>
        <p:txBody>
          <a:bodyPr/>
          <a:lstStyle/>
          <a:p>
            <a:fld id="{CF8E5898-9E0E-4D88-92CC-35B539924577}" type="datetimeFigureOut">
              <a:rPr lang="el-GR" smtClean="0"/>
              <a:t>21/9/2025</a:t>
            </a:fld>
            <a:endParaRPr lang="el-GR"/>
          </a:p>
        </p:txBody>
      </p:sp>
      <p:sp>
        <p:nvSpPr>
          <p:cNvPr id="9" name="Footer Placeholder 8"/>
          <p:cNvSpPr>
            <a:spLocks noGrp="1"/>
          </p:cNvSpPr>
          <p:nvPr>
            <p:ph type="ftr" sz="quarter" idx="11"/>
          </p:nvPr>
        </p:nvSpPr>
        <p:spPr/>
        <p:txBody>
          <a:bodyPr/>
          <a:lstStyle/>
          <a:p>
            <a:endParaRPr lang="el-GR"/>
          </a:p>
        </p:txBody>
      </p:sp>
      <p:sp>
        <p:nvSpPr>
          <p:cNvPr id="10" name="Slide Number Placeholder 9"/>
          <p:cNvSpPr>
            <a:spLocks noGrp="1"/>
          </p:cNvSpPr>
          <p:nvPr>
            <p:ph type="sldNum" sz="quarter" idx="12"/>
          </p:nvPr>
        </p:nvSpPr>
        <p:spPr/>
        <p:txBody>
          <a:bodyPr/>
          <a:lstStyle/>
          <a:p>
            <a:fld id="{466D222C-0C5A-44ED-82F7-FD709ABC2B61}"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hasCustomPrompt="1"/>
          </p:nvPr>
        </p:nvSpPr>
        <p:spPr>
          <a:xfrm>
            <a:off x="1583436" y="3143250"/>
            <a:ext cx="4270248" cy="2596776"/>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6" name="Content Placeholder 5"/>
          <p:cNvSpPr>
            <a:spLocks noGrp="1"/>
          </p:cNvSpPr>
          <p:nvPr>
            <p:ph sz="quarter" idx="4" hasCustomPrompt="1"/>
          </p:nvPr>
        </p:nvSpPr>
        <p:spPr>
          <a:xfrm>
            <a:off x="6338316" y="3143250"/>
            <a:ext cx="4253484" cy="2596776"/>
          </a:xfrm>
        </p:spPr>
        <p:txBody>
          <a:bodyPr/>
          <a:lstStyle>
            <a:lvl5pPr>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11" name="Text Placeholder 4"/>
          <p:cNvSpPr>
            <a:spLocks noGrp="1"/>
          </p:cNvSpPr>
          <p:nvPr>
            <p:ph type="body" sz="quarter" idx="13" hasCustomPrompt="1"/>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7" name="Date Placeholder 6"/>
          <p:cNvSpPr>
            <a:spLocks noGrp="1"/>
          </p:cNvSpPr>
          <p:nvPr>
            <p:ph type="dt" sz="half" idx="10"/>
          </p:nvPr>
        </p:nvSpPr>
        <p:spPr/>
        <p:txBody>
          <a:bodyPr/>
          <a:lstStyle/>
          <a:p>
            <a:fld id="{CF8E5898-9E0E-4D88-92CC-35B539924577}" type="datetimeFigureOut">
              <a:rPr lang="el-GR" smtClean="0"/>
              <a:t>21/9/2025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466D222C-0C5A-44ED-82F7-FD709ABC2B61}" type="slidenum">
              <a:rPr lang="el-GR" smtClean="0"/>
              <a:t>‹#›</a:t>
            </a:fld>
            <a:endParaRPr lang="el-GR"/>
          </a:p>
        </p:txBody>
      </p:sp>
      <p:sp>
        <p:nvSpPr>
          <p:cNvPr id="10" name="Title 9"/>
          <p:cNvSpPr>
            <a:spLocks noGrp="1"/>
          </p:cNvSpPr>
          <p:nvPr>
            <p:ph type="title" hasCustomPrompt="1"/>
          </p:nvPr>
        </p:nvSpPr>
        <p:spPr/>
        <p:txBody>
          <a:bodyPr/>
          <a:lstStyle/>
          <a:p>
            <a:r>
              <a:rPr lang="el-GR"/>
              <a:t>Κάντε κλικ για να επεξεργαστείτε τον τίτλο υποδείγματος</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CF8E5898-9E0E-4D88-92CC-35B539924577}" type="datetimeFigureOut">
              <a:rPr lang="el-GR" smtClean="0"/>
              <a:t>21/9/2025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466D222C-0C5A-44ED-82F7-FD709ABC2B61}"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E5898-9E0E-4D88-92CC-35B539924577}" type="datetimeFigureOut">
              <a:rPr lang="el-GR" smtClean="0"/>
              <a:t>21/9/2025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466D222C-0C5A-44ED-82F7-FD709ABC2B61}"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hasCustomPrompt="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hasCustomPrompt="1"/>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9" name="Date Placeholder 8"/>
          <p:cNvSpPr>
            <a:spLocks noGrp="1"/>
          </p:cNvSpPr>
          <p:nvPr>
            <p:ph type="dt" sz="half" idx="10"/>
          </p:nvPr>
        </p:nvSpPr>
        <p:spPr/>
        <p:txBody>
          <a:bodyPr/>
          <a:lstStyle/>
          <a:p>
            <a:fld id="{CF8E5898-9E0E-4D88-92CC-35B539924577}" type="datetimeFigureOut">
              <a:rPr lang="el-GR" smtClean="0"/>
              <a:t>21/9/2025</a:t>
            </a:fld>
            <a:endParaRPr lang="el-GR"/>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l-GR"/>
          </a:p>
        </p:txBody>
      </p:sp>
      <p:sp>
        <p:nvSpPr>
          <p:cNvPr id="11" name="Slide Number Placeholder 10"/>
          <p:cNvSpPr>
            <a:spLocks noGrp="1"/>
          </p:cNvSpPr>
          <p:nvPr>
            <p:ph type="sldNum" sz="quarter" idx="12"/>
          </p:nvPr>
        </p:nvSpPr>
        <p:spPr/>
        <p:txBody>
          <a:bodyPr/>
          <a:lstStyle/>
          <a:p>
            <a:fld id="{466D222C-0C5A-44ED-82F7-FD709ABC2B61}"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hasCustomPrompt="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hasCustomPrompt="1"/>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CF8E5898-9E0E-4D88-92CC-35B539924577}" type="datetimeFigureOut">
              <a:rPr lang="el-GR" smtClean="0"/>
              <a:t>21/9/2025</a:t>
            </a:fld>
            <a:endParaRPr lang="el-GR"/>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l-GR"/>
          </a:p>
        </p:txBody>
      </p:sp>
      <p:sp>
        <p:nvSpPr>
          <p:cNvPr id="10" name="Slide Number Placeholder 9"/>
          <p:cNvSpPr>
            <a:spLocks noGrp="1"/>
          </p:cNvSpPr>
          <p:nvPr>
            <p:ph type="sldNum" sz="quarter" idx="12"/>
          </p:nvPr>
        </p:nvSpPr>
        <p:spPr/>
        <p:txBody>
          <a:bodyPr/>
          <a:lstStyle/>
          <a:p>
            <a:fld id="{466D222C-0C5A-44ED-82F7-FD709ABC2B61}"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CF8E5898-9E0E-4D88-92CC-35B539924577}" type="datetimeFigureOut">
              <a:rPr lang="el-GR" smtClean="0"/>
              <a:t>21/9/2025</a:t>
            </a:fld>
            <a:endParaRPr lang="el-GR"/>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l-G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466D222C-0C5A-44ED-82F7-FD709ABC2B61}"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318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63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el.wikipedia.org/wiki/%CE%91%CF%81%CF%87%CE%B5%CE%AF%CE%BF:%CE%92%CE%B9%CE%BF%CE%BC%CE%AC%CE%B6%CE%B1.JP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ommons.wikimedia.org/wiki/File:Tidyman-glass-recycling.svg"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92826" y="1867808"/>
            <a:ext cx="9144000" cy="2387600"/>
          </a:xfrm>
        </p:spPr>
        <p:txBody>
          <a:bodyPr>
            <a:normAutofit/>
          </a:bodyPr>
          <a:lstStyle/>
          <a:p>
            <a:r>
              <a:rPr lang="el-GR" dirty="0"/>
              <a:t>Χρήση Εναλλακτικών Υλικών για την Ανάπτυξη της </a:t>
            </a:r>
            <a:r>
              <a:rPr lang="el-GR" dirty="0" smtClean="0"/>
              <a:t>Βιωσιμότητας</a:t>
            </a:r>
            <a:endParaRPr lang="el-GR" dirty="0"/>
          </a:p>
        </p:txBody>
      </p:sp>
      <p:sp>
        <p:nvSpPr>
          <p:cNvPr id="3" name="Υπότιτλος 2"/>
          <p:cNvSpPr>
            <a:spLocks noGrp="1"/>
          </p:cNvSpPr>
          <p:nvPr>
            <p:ph type="subTitle" idx="1"/>
          </p:nvPr>
        </p:nvSpPr>
        <p:spPr>
          <a:xfrm>
            <a:off x="1524000" y="4577557"/>
            <a:ext cx="9144000" cy="1655762"/>
          </a:xfrm>
        </p:spPr>
        <p:txBody>
          <a:bodyPr/>
          <a:lstStyle/>
          <a:p>
            <a:r>
              <a:rPr lang="el-GR" dirty="0" err="1"/>
              <a:t>Γλυκερια</a:t>
            </a:r>
            <a:r>
              <a:rPr lang="el-GR" dirty="0"/>
              <a:t> </a:t>
            </a:r>
            <a:r>
              <a:rPr lang="el-GR" dirty="0" err="1"/>
              <a:t>Πορφυριαδου</a:t>
            </a:r>
            <a:endParaRPr lang="el-GR" dirty="0"/>
          </a:p>
          <a:p>
            <a:r>
              <a:rPr lang="el-GR" dirty="0"/>
              <a:t>Υπ. </a:t>
            </a:r>
            <a:r>
              <a:rPr lang="el-GR" dirty="0" err="1"/>
              <a:t>Διδακτορας</a:t>
            </a:r>
            <a:r>
              <a:rPr lang="el-GR" dirty="0"/>
              <a:t> </a:t>
            </a:r>
            <a:r>
              <a:rPr lang="el-GR" dirty="0" err="1"/>
              <a:t>Τμηματος</a:t>
            </a:r>
            <a:r>
              <a:rPr lang="el-GR" dirty="0"/>
              <a:t> </a:t>
            </a:r>
            <a:r>
              <a:rPr lang="el-GR" dirty="0" err="1"/>
              <a:t>Μηχανικων</a:t>
            </a:r>
            <a:r>
              <a:rPr lang="el-GR" dirty="0"/>
              <a:t> </a:t>
            </a:r>
            <a:r>
              <a:rPr lang="el-GR" dirty="0" err="1"/>
              <a:t>Επιστημης</a:t>
            </a:r>
            <a:r>
              <a:rPr lang="el-GR" dirty="0"/>
              <a:t> </a:t>
            </a:r>
            <a:r>
              <a:rPr lang="el-GR" dirty="0" err="1"/>
              <a:t>Υλικων</a:t>
            </a:r>
            <a:r>
              <a:rPr lang="el-GR" dirty="0"/>
              <a:t>, </a:t>
            </a:r>
            <a:r>
              <a:rPr lang="el-GR" dirty="0" err="1"/>
              <a:t>Πανεπιστημιου</a:t>
            </a:r>
            <a:r>
              <a:rPr lang="el-GR" dirty="0"/>
              <a:t> </a:t>
            </a:r>
            <a:r>
              <a:rPr lang="el-GR" dirty="0" err="1"/>
              <a:t>Ιωαννινων</a:t>
            </a:r>
            <a:endParaRPr lang="el-GR" dirty="0"/>
          </a:p>
        </p:txBody>
      </p:sp>
      <p:pic>
        <p:nvPicPr>
          <p:cNvPr id="5" name="Εικόνα 4" descr="Εικόνα που περιέχει κείμενο, γραμματοσειρά, λογότυπο, γραφικά&#10;&#10;Το περιεχόμενο που δημιουργείται από AI ενδέχεται να είναι εσφαλμένο."/>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92" y="137729"/>
            <a:ext cx="4433200" cy="1314833"/>
          </a:xfrm>
          <a:prstGeom prst="rect">
            <a:avLst/>
          </a:prstGeom>
        </p:spPr>
      </p:pic>
      <p:pic>
        <p:nvPicPr>
          <p:cNvPr id="7" name="Εικόνα 6" descr="Εικόνα που περιέχει κείμενο, γραμματοσειρά, λογότυπο, γραφικά&#10;&#10;Το περιεχόμενο που δημιουργείται από AI ενδέχεται να είναι εσφαλμένο."/>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8774" y="137729"/>
            <a:ext cx="5620534" cy="1038370"/>
          </a:xfrm>
          <a:prstGeom prst="rect">
            <a:avLst/>
          </a:prstGeom>
        </p:spPr>
      </p:pic>
      <p:sp>
        <p:nvSpPr>
          <p:cNvPr id="8" name="TextBox 7"/>
          <p:cNvSpPr txBox="1"/>
          <p:nvPr/>
        </p:nvSpPr>
        <p:spPr>
          <a:xfrm>
            <a:off x="9458633" y="6350939"/>
            <a:ext cx="2841523" cy="369332"/>
          </a:xfrm>
          <a:prstGeom prst="rect">
            <a:avLst/>
          </a:prstGeom>
          <a:noFill/>
        </p:spPr>
        <p:txBody>
          <a:bodyPr wrap="square" rtlCol="0">
            <a:spAutoFit/>
          </a:bodyPr>
          <a:lstStyle/>
          <a:p>
            <a:r>
              <a:rPr lang="el-GR" dirty="0" err="1" smtClean="0"/>
              <a:t>Τεταρτη</a:t>
            </a:r>
            <a:r>
              <a:rPr lang="el-GR" dirty="0" smtClean="0"/>
              <a:t> </a:t>
            </a:r>
            <a:r>
              <a:rPr lang="el-GR" dirty="0" smtClean="0"/>
              <a:t>24</a:t>
            </a:r>
            <a:r>
              <a:rPr lang="el-GR" dirty="0" smtClean="0"/>
              <a:t>/09/2025</a:t>
            </a:r>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31136" y="260604"/>
            <a:ext cx="7729728" cy="1188720"/>
          </a:xfrm>
        </p:spPr>
        <p:txBody>
          <a:bodyPr>
            <a:normAutofit/>
          </a:bodyPr>
          <a:lstStyle/>
          <a:p>
            <a:r>
              <a:rPr lang="el-GR" sz="3200" dirty="0" smtClean="0"/>
              <a:t>ΒΙΟΜΑΖΑ</a:t>
            </a:r>
            <a:endParaRPr lang="el-GR" sz="3200" dirty="0"/>
          </a:p>
        </p:txBody>
      </p:sp>
      <p:sp>
        <p:nvSpPr>
          <p:cNvPr id="7" name="Επεξήγηση με σύννεφο 6"/>
          <p:cNvSpPr/>
          <p:nvPr/>
        </p:nvSpPr>
        <p:spPr>
          <a:xfrm rot="566338">
            <a:off x="8647721" y="2756869"/>
            <a:ext cx="3379711" cy="228599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Από πού </a:t>
            </a:r>
            <a:r>
              <a:rPr lang="el-GR" dirty="0" err="1" smtClean="0"/>
              <a:t>προερχεται</a:t>
            </a:r>
            <a:r>
              <a:rPr lang="el-GR" dirty="0" smtClean="0"/>
              <a:t> η </a:t>
            </a:r>
            <a:r>
              <a:rPr lang="el-GR" dirty="0" err="1" smtClean="0"/>
              <a:t>ενεργεια</a:t>
            </a:r>
            <a:r>
              <a:rPr lang="el-GR" dirty="0" smtClean="0"/>
              <a:t> της </a:t>
            </a:r>
            <a:r>
              <a:rPr lang="el-GR" dirty="0" err="1" smtClean="0"/>
              <a:t>βιομαζας</a:t>
            </a:r>
            <a:r>
              <a:rPr lang="el-GR" dirty="0" smtClean="0"/>
              <a:t>?</a:t>
            </a:r>
            <a:endParaRPr lang="el-GR" dirty="0"/>
          </a:p>
        </p:txBody>
      </p:sp>
      <p:sp>
        <p:nvSpPr>
          <p:cNvPr id="13" name="TextBox 12"/>
          <p:cNvSpPr txBox="1"/>
          <p:nvPr/>
        </p:nvSpPr>
        <p:spPr>
          <a:xfrm>
            <a:off x="530352" y="2010949"/>
            <a:ext cx="10058400" cy="1200329"/>
          </a:xfrm>
          <a:prstGeom prst="rect">
            <a:avLst/>
          </a:prstGeom>
          <a:noFill/>
        </p:spPr>
        <p:txBody>
          <a:bodyPr wrap="square" rtlCol="0">
            <a:spAutoFit/>
          </a:bodyPr>
          <a:lstStyle/>
          <a:p>
            <a:pPr algn="just"/>
            <a:r>
              <a:rPr lang="el-GR" dirty="0"/>
              <a:t>Τα </a:t>
            </a:r>
            <a:r>
              <a:rPr lang="el-GR" b="1" dirty="0" err="1"/>
              <a:t>βιοπλαστικά</a:t>
            </a:r>
            <a:r>
              <a:rPr lang="el-GR" dirty="0"/>
              <a:t> είναι πλαστικά υλικά που παράγονται από ανανεώσιμες πηγές βιομάζας, όπως φυτικά λίπη και έλαια, άμυλο καλαμποκιού, άχυρο, </a:t>
            </a:r>
            <a:r>
              <a:rPr lang="el-GR" dirty="0" err="1"/>
              <a:t>ξυλοτεμαχίδια</a:t>
            </a:r>
            <a:r>
              <a:rPr lang="el-GR" dirty="0"/>
              <a:t>, πριονίδι, ανακυκλωμένα απόβλητα τροφίμων κ.λπ. Ορισμένα </a:t>
            </a:r>
            <a:r>
              <a:rPr lang="el-GR" dirty="0" err="1"/>
              <a:t>βιοπλαστικά</a:t>
            </a:r>
            <a:r>
              <a:rPr lang="el-GR" dirty="0"/>
              <a:t> λαμβάνονται με επεξεργασία απευθείας από φυσικά </a:t>
            </a:r>
            <a:r>
              <a:rPr lang="el-GR" dirty="0" err="1" smtClean="0"/>
              <a:t>βιοπολυμερή</a:t>
            </a:r>
            <a:r>
              <a:rPr lang="el-GR" dirty="0" smtClean="0"/>
              <a:t>.</a:t>
            </a:r>
            <a:endParaRPr lang="el-GR" dirty="0"/>
          </a:p>
        </p:txBody>
      </p:sp>
      <p:sp>
        <p:nvSpPr>
          <p:cNvPr id="3" name="TextBox 2"/>
          <p:cNvSpPr txBox="1"/>
          <p:nvPr/>
        </p:nvSpPr>
        <p:spPr>
          <a:xfrm>
            <a:off x="5067867" y="5240515"/>
            <a:ext cx="6830568" cy="1754326"/>
          </a:xfrm>
          <a:prstGeom prst="rect">
            <a:avLst/>
          </a:prstGeom>
          <a:noFill/>
        </p:spPr>
        <p:txBody>
          <a:bodyPr wrap="square" rtlCol="0">
            <a:spAutoFit/>
          </a:bodyPr>
          <a:lstStyle/>
          <a:p>
            <a:pPr algn="just"/>
            <a:r>
              <a:rPr lang="el-GR" dirty="0"/>
              <a:t>Η ενέργεια της βιομάζας </a:t>
            </a:r>
            <a:r>
              <a:rPr lang="el-GR" dirty="0" smtClean="0"/>
              <a:t>βιοενέργεια </a:t>
            </a:r>
            <a:r>
              <a:rPr lang="el-GR" dirty="0"/>
              <a:t>είναι δευτερογενής ηλιακή ενέργεια. Η ηλιακή ενέργεια μετασχηματίζεται από τα φυτά μέσω της φωτοσύνθεσης. Οι βασικές πρώτες ύλες που χρησιμοποιούνται, είναι το νερό και το διοξείδιο του άνθρακα, που είναι άφθονα στη φύση.</a:t>
            </a:r>
          </a:p>
          <a:p>
            <a:pPr algn="just"/>
            <a:endParaRPr lang="el-GR" dirty="0"/>
          </a:p>
        </p:txBody>
      </p:sp>
      <p:pic>
        <p:nvPicPr>
          <p:cNvPr id="19" name="Εικόνα 18" descr="https://upload.wikimedia.org/wikipedia/el/thumb/7/79/%CE%92%CE%B9%CE%BF%CE%BC%CE%AC%CE%B6%CE%B1.JPG/250px-%CE%92%CE%B9%CE%BF%CE%BC%CE%AC%CE%B6%CE%B1.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35330" y="3649218"/>
            <a:ext cx="3637788" cy="2769870"/>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31136" y="214884"/>
            <a:ext cx="7729728" cy="1188720"/>
          </a:xfrm>
        </p:spPr>
        <p:txBody>
          <a:bodyPr>
            <a:normAutofit/>
          </a:bodyPr>
          <a:lstStyle/>
          <a:p>
            <a:r>
              <a:rPr lang="el-GR" sz="3200" dirty="0" err="1" smtClean="0"/>
              <a:t>βιομαζα</a:t>
            </a:r>
            <a:endParaRPr lang="el-GR" sz="3200" dirty="0"/>
          </a:p>
        </p:txBody>
      </p:sp>
      <p:sp>
        <p:nvSpPr>
          <p:cNvPr id="3" name="Θέση περιεχομένου 2"/>
          <p:cNvSpPr>
            <a:spLocks noGrp="1"/>
          </p:cNvSpPr>
          <p:nvPr>
            <p:ph idx="1"/>
          </p:nvPr>
        </p:nvSpPr>
        <p:spPr>
          <a:xfrm>
            <a:off x="436626" y="2518439"/>
            <a:ext cx="3854196" cy="1357884"/>
          </a:xfrm>
        </p:spPr>
        <p:txBody>
          <a:bodyPr>
            <a:normAutofit/>
          </a:bodyPr>
          <a:lstStyle/>
          <a:p>
            <a:pPr marL="0" indent="0" algn="just">
              <a:buNone/>
            </a:pPr>
            <a:r>
              <a:rPr lang="el-GR" dirty="0">
                <a:solidFill>
                  <a:srgbClr val="00B050"/>
                </a:solidFill>
              </a:rPr>
              <a:t>Βασικό πλεονέκτημα της βιομάζας είναι ότι είναι ανανεώσιμη πηγή ενέργειας και ότι παρέχει ενέργεια </a:t>
            </a:r>
            <a:r>
              <a:rPr lang="el-GR" dirty="0" err="1">
                <a:solidFill>
                  <a:srgbClr val="00B050"/>
                </a:solidFill>
              </a:rPr>
              <a:t>αποθηκευμένη</a:t>
            </a:r>
            <a:r>
              <a:rPr lang="el-GR" dirty="0">
                <a:solidFill>
                  <a:srgbClr val="00B050"/>
                </a:solidFill>
              </a:rPr>
              <a:t> με χημική μορφή. </a:t>
            </a:r>
            <a:endParaRPr lang="el-GR" dirty="0">
              <a:solidFill>
                <a:srgbClr val="00B050"/>
              </a:solidFill>
            </a:endParaRPr>
          </a:p>
        </p:txBody>
      </p:sp>
      <p:cxnSp>
        <p:nvCxnSpPr>
          <p:cNvPr id="7" name="Ευθύγραμμο βέλος σύνδεσης 6"/>
          <p:cNvCxnSpPr/>
          <p:nvPr/>
        </p:nvCxnSpPr>
        <p:spPr>
          <a:xfrm>
            <a:off x="4656582" y="3030503"/>
            <a:ext cx="1177290" cy="5305"/>
          </a:xfrm>
          <a:prstGeom prst="straightConnector1">
            <a:avLst/>
          </a:prstGeom>
          <a:ln w="825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199632" y="1890000"/>
            <a:ext cx="5751576" cy="2862322"/>
          </a:xfrm>
          <a:prstGeom prst="rect">
            <a:avLst/>
          </a:prstGeom>
          <a:noFill/>
        </p:spPr>
        <p:txBody>
          <a:bodyPr wrap="square" rtlCol="0">
            <a:spAutoFit/>
          </a:bodyPr>
          <a:lstStyle/>
          <a:p>
            <a:r>
              <a:rPr lang="el-GR" b="1" dirty="0"/>
              <a:t>Πλεονεκτήματα</a:t>
            </a:r>
            <a:endParaRPr lang="el-GR" dirty="0"/>
          </a:p>
          <a:p>
            <a:pPr marL="285750" indent="-285750">
              <a:buFont typeface="Arial" panose="020B0604020202020204" pitchFamily="34" charset="0"/>
              <a:buChar char="•"/>
            </a:pPr>
            <a:r>
              <a:rPr lang="el-GR" dirty="0"/>
              <a:t>Η καύση της βιομάζας έχει μηδενικό ισοζύγιο διοξειδίου του άνθρακα (CO2</a:t>
            </a:r>
            <a:r>
              <a:rPr lang="el-GR" dirty="0" smtClean="0"/>
              <a:t>)</a:t>
            </a:r>
          </a:p>
          <a:p>
            <a:pPr marL="285750" indent="-285750">
              <a:buFont typeface="Arial" panose="020B0604020202020204" pitchFamily="34" charset="0"/>
              <a:buChar char="•"/>
            </a:pPr>
            <a:r>
              <a:rPr lang="el-GR" dirty="0"/>
              <a:t>Η μηδαμινή ύπαρξη του θείου στη βιομάζα συμβάλλει σημαντικά στον περιορισμό των εκπομπών του διοξειδίου του θείου (SO2</a:t>
            </a:r>
            <a:r>
              <a:rPr lang="el-GR" dirty="0" smtClean="0"/>
              <a:t>)</a:t>
            </a:r>
          </a:p>
          <a:p>
            <a:pPr marL="285750" indent="-285750">
              <a:buFont typeface="Arial" panose="020B0604020202020204" pitchFamily="34" charset="0"/>
              <a:buChar char="•"/>
            </a:pPr>
            <a:r>
              <a:rPr lang="el-GR" dirty="0"/>
              <a:t>Η ενεργειακή αξιοποίηση της βιομάζας σε μια περιοχή, αυξάνει την απασχόληση στις αγροτικές </a:t>
            </a:r>
            <a:r>
              <a:rPr lang="el-GR" dirty="0" smtClean="0"/>
              <a:t>περιοχές</a:t>
            </a:r>
          </a:p>
          <a:p>
            <a:pPr marL="285750" indent="-285750">
              <a:buFont typeface="Arial" panose="020B0604020202020204" pitchFamily="34" charset="0"/>
              <a:buChar char="•"/>
            </a:pPr>
            <a:r>
              <a:rPr lang="el-GR" dirty="0"/>
              <a:t>Είναι ανανεώσιμη πηγή ενέργειας</a:t>
            </a:r>
            <a:endParaRPr lang="el-GR" dirty="0"/>
          </a:p>
        </p:txBody>
      </p:sp>
      <p:sp>
        <p:nvSpPr>
          <p:cNvPr id="11" name="TextBox 10"/>
          <p:cNvSpPr txBox="1"/>
          <p:nvPr/>
        </p:nvSpPr>
        <p:spPr>
          <a:xfrm>
            <a:off x="475488" y="5238718"/>
            <a:ext cx="10314432" cy="1477328"/>
          </a:xfrm>
          <a:prstGeom prst="rect">
            <a:avLst/>
          </a:prstGeom>
          <a:noFill/>
        </p:spPr>
        <p:txBody>
          <a:bodyPr wrap="square" rtlCol="0">
            <a:spAutoFit/>
          </a:bodyPr>
          <a:lstStyle/>
          <a:p>
            <a:r>
              <a:rPr lang="el-GR" b="1" dirty="0" smtClean="0"/>
              <a:t>Μειονεκτήματα</a:t>
            </a:r>
          </a:p>
          <a:p>
            <a:pPr marL="285750" indent="-285750">
              <a:buFont typeface="Arial" panose="020B0604020202020204" pitchFamily="34" charset="0"/>
              <a:buChar char="•"/>
            </a:pPr>
            <a:r>
              <a:rPr lang="el-GR" dirty="0"/>
              <a:t>Ο αυξημένος όγκος και η μεγάλη περιεκτικότητα σε </a:t>
            </a:r>
            <a:r>
              <a:rPr lang="el-GR" dirty="0" smtClean="0"/>
              <a:t>υγρασία</a:t>
            </a:r>
          </a:p>
          <a:p>
            <a:pPr marL="285750" indent="-285750">
              <a:buFont typeface="Arial" panose="020B0604020202020204" pitchFamily="34" charset="0"/>
              <a:buChar char="•"/>
            </a:pPr>
            <a:r>
              <a:rPr lang="el-GR" dirty="0"/>
              <a:t>Η μεγάλη διασπορά και η εποχιακή παραγωγή της βιομάζας </a:t>
            </a:r>
            <a:endParaRPr lang="el-GR" dirty="0" smtClean="0"/>
          </a:p>
          <a:p>
            <a:pPr marL="285750" indent="-285750">
              <a:buFont typeface="Arial" panose="020B0604020202020204" pitchFamily="34" charset="0"/>
              <a:buChar char="•"/>
            </a:pPr>
            <a:r>
              <a:rPr lang="el-GR" dirty="0"/>
              <a:t>Δ</a:t>
            </a:r>
            <a:r>
              <a:rPr lang="el-GR" dirty="0" smtClean="0"/>
              <a:t>υσκολίες </a:t>
            </a:r>
            <a:r>
              <a:rPr lang="el-GR" dirty="0"/>
              <a:t>κατά τη συλλογή, μεταφορά, και </a:t>
            </a:r>
            <a:r>
              <a:rPr lang="el-GR" dirty="0" smtClean="0"/>
              <a:t>αποθήκευση</a:t>
            </a:r>
          </a:p>
          <a:p>
            <a:pPr marL="285750" indent="-285750">
              <a:buFont typeface="Arial" panose="020B0604020202020204" pitchFamily="34" charset="0"/>
              <a:buChar char="•"/>
            </a:pPr>
            <a:r>
              <a:rPr lang="el-GR" dirty="0"/>
              <a:t>Υ</a:t>
            </a:r>
            <a:r>
              <a:rPr lang="el-GR" dirty="0" smtClean="0"/>
              <a:t>ψηλό </a:t>
            </a:r>
            <a:r>
              <a:rPr lang="el-GR" dirty="0"/>
              <a:t>κόστος εξοπλισμού</a:t>
            </a:r>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31136" y="260604"/>
            <a:ext cx="7729728" cy="1188720"/>
          </a:xfrm>
        </p:spPr>
        <p:txBody>
          <a:bodyPr/>
          <a:lstStyle/>
          <a:p>
            <a:r>
              <a:rPr lang="el-GR" dirty="0" err="1" smtClean="0"/>
              <a:t>βιοκαυσιμα</a:t>
            </a:r>
            <a:endParaRPr lang="el-GR" dirty="0"/>
          </a:p>
        </p:txBody>
      </p:sp>
      <p:sp>
        <p:nvSpPr>
          <p:cNvPr id="4" name="Rectangle 1"/>
          <p:cNvSpPr>
            <a:spLocks noGrp="1" noChangeArrowheads="1"/>
          </p:cNvSpPr>
          <p:nvPr>
            <p:ph idx="1"/>
          </p:nvPr>
        </p:nvSpPr>
        <p:spPr bwMode="auto">
          <a:xfrm>
            <a:off x="463296" y="1653602"/>
            <a:ext cx="10826496"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algn="just" eaLnBrk="0" fontAlgn="base" hangingPunct="0">
              <a:spcBef>
                <a:spcPct val="0"/>
              </a:spcBef>
              <a:spcAft>
                <a:spcPct val="0"/>
              </a:spcAft>
              <a:buClrTx/>
              <a:buFontTx/>
              <a:buChar char="•"/>
            </a:pPr>
            <a:r>
              <a:rPr lang="el-GR" dirty="0">
                <a:solidFill>
                  <a:schemeClr val="tx1"/>
                </a:solidFill>
                <a:latin typeface="Arial" panose="020B0604020202020204" pitchFamily="34" charset="0"/>
              </a:rPr>
              <a:t>Υγρό καύσιμο που παράγεται από </a:t>
            </a:r>
            <a:r>
              <a:rPr lang="el-GR" b="1" dirty="0">
                <a:solidFill>
                  <a:schemeClr val="tx1"/>
                </a:solidFill>
                <a:latin typeface="Arial" panose="020B0604020202020204" pitchFamily="34" charset="0"/>
              </a:rPr>
              <a:t>φυτικά έλαια</a:t>
            </a:r>
            <a:r>
              <a:rPr lang="el-GR" dirty="0">
                <a:solidFill>
                  <a:schemeClr val="tx1"/>
                </a:solidFill>
                <a:latin typeface="Arial" panose="020B0604020202020204" pitchFamily="34" charset="0"/>
              </a:rPr>
              <a:t> (π.χ. </a:t>
            </a:r>
            <a:r>
              <a:rPr lang="el-GR" dirty="0" err="1">
                <a:solidFill>
                  <a:schemeClr val="tx1"/>
                </a:solidFill>
                <a:latin typeface="Arial" panose="020B0604020202020204" pitchFamily="34" charset="0"/>
              </a:rPr>
              <a:t>ελαιοκράμβη</a:t>
            </a:r>
            <a:r>
              <a:rPr lang="el-GR" dirty="0">
                <a:solidFill>
                  <a:schemeClr val="tx1"/>
                </a:solidFill>
                <a:latin typeface="Arial" panose="020B0604020202020204" pitchFamily="34" charset="0"/>
              </a:rPr>
              <a:t>, σόγια, ηλίανθο) ή </a:t>
            </a:r>
            <a:r>
              <a:rPr lang="el-GR" b="1" dirty="0">
                <a:solidFill>
                  <a:schemeClr val="tx1"/>
                </a:solidFill>
                <a:latin typeface="Arial" panose="020B0604020202020204" pitchFamily="34" charset="0"/>
              </a:rPr>
              <a:t>ζωικά λίπη</a:t>
            </a:r>
            <a:r>
              <a:rPr lang="el-GR" dirty="0">
                <a:solidFill>
                  <a:schemeClr val="tx1"/>
                </a:solidFill>
                <a:latin typeface="Arial" panose="020B0604020202020204" pitchFamily="34" charset="0"/>
              </a:rPr>
              <a:t> μέσω χημικής διαδικασίας που λέγεται </a:t>
            </a:r>
            <a:r>
              <a:rPr lang="el-GR" b="1" dirty="0" err="1">
                <a:solidFill>
                  <a:schemeClr val="tx1"/>
                </a:solidFill>
                <a:latin typeface="Arial" panose="020B0604020202020204" pitchFamily="34" charset="0"/>
              </a:rPr>
              <a:t>μετεστεροποίηση</a:t>
            </a:r>
            <a:r>
              <a:rPr lang="el-GR" dirty="0">
                <a:solidFill>
                  <a:schemeClr val="tx1"/>
                </a:solidFill>
                <a:latin typeface="Arial" panose="020B0604020202020204" pitchFamily="34" charset="0"/>
              </a:rPr>
              <a:t>.</a:t>
            </a:r>
          </a:p>
          <a:p>
            <a:pPr marL="0" lvl="0" indent="0" algn="just" eaLnBrk="0" fontAlgn="base" hangingPunct="0">
              <a:spcBef>
                <a:spcPct val="0"/>
              </a:spcBef>
              <a:spcAft>
                <a:spcPct val="0"/>
              </a:spcAft>
              <a:buClrTx/>
              <a:buFontTx/>
              <a:buChar char="•"/>
            </a:pPr>
            <a:r>
              <a:rPr lang="el-GR" dirty="0">
                <a:solidFill>
                  <a:schemeClr val="tx1"/>
                </a:solidFill>
                <a:latin typeface="Arial" panose="020B0604020202020204" pitchFamily="34" charset="0"/>
              </a:rPr>
              <a:t>Το αποτέλεσμα είναι ένα καύσιμο που μοιάζει με το πετρέλαιο κίνησης (</a:t>
            </a:r>
            <a:r>
              <a:rPr lang="el-GR" dirty="0" err="1">
                <a:solidFill>
                  <a:schemeClr val="tx1"/>
                </a:solidFill>
                <a:latin typeface="Arial" panose="020B0604020202020204" pitchFamily="34" charset="0"/>
              </a:rPr>
              <a:t>diesel</a:t>
            </a:r>
            <a:r>
              <a:rPr lang="el-GR" dirty="0">
                <a:solidFill>
                  <a:schemeClr val="tx1"/>
                </a:solidFill>
                <a:latin typeface="Arial" panose="020B0604020202020204" pitchFamily="34" charset="0"/>
              </a:rPr>
              <a:t>), αλλά είναι </a:t>
            </a:r>
            <a:r>
              <a:rPr lang="el-GR" b="1" dirty="0" err="1">
                <a:solidFill>
                  <a:schemeClr val="tx1"/>
                </a:solidFill>
                <a:latin typeface="Arial" panose="020B0604020202020204" pitchFamily="34" charset="0"/>
              </a:rPr>
              <a:t>βιοαποικοδομήσιμο</a:t>
            </a:r>
            <a:r>
              <a:rPr lang="el-GR" dirty="0">
                <a:solidFill>
                  <a:schemeClr val="tx1"/>
                </a:solidFill>
                <a:latin typeface="Arial" panose="020B0604020202020204" pitchFamily="34" charset="0"/>
              </a:rPr>
              <a:t> και ανανεώσιμο.</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l-GR" sz="1800" b="0" i="0" u="none" strike="noStrike" cap="none" normalizeH="0" baseline="0" dirty="0" smtClean="0">
              <a:ln>
                <a:noFill/>
              </a:ln>
              <a:solidFill>
                <a:schemeClr val="tx1"/>
              </a:solidFill>
              <a:effectLst/>
              <a:latin typeface="Arial" panose="020B0604020202020204" pitchFamily="34" charset="0"/>
            </a:endParaRPr>
          </a:p>
        </p:txBody>
      </p:sp>
      <p:sp>
        <p:nvSpPr>
          <p:cNvPr id="5" name="TextBox 4"/>
          <p:cNvSpPr txBox="1"/>
          <p:nvPr/>
        </p:nvSpPr>
        <p:spPr>
          <a:xfrm>
            <a:off x="243840" y="3270623"/>
            <a:ext cx="4684776" cy="3693319"/>
          </a:xfrm>
          <a:prstGeom prst="rect">
            <a:avLst/>
          </a:prstGeom>
          <a:noFill/>
        </p:spPr>
        <p:txBody>
          <a:bodyPr wrap="square" rtlCol="0">
            <a:spAutoFit/>
          </a:bodyPr>
          <a:lstStyle/>
          <a:p>
            <a:r>
              <a:rPr lang="el-GR" b="1" dirty="0"/>
              <a:t>Παραγωγή </a:t>
            </a:r>
            <a:r>
              <a:rPr lang="el-GR" b="1" dirty="0" err="1"/>
              <a:t>Βιοντίζελ</a:t>
            </a:r>
            <a:r>
              <a:rPr lang="el-GR" b="1" dirty="0"/>
              <a:t> στη Γεωργία</a:t>
            </a:r>
          </a:p>
          <a:p>
            <a:pPr marL="285750" indent="-285750">
              <a:buFont typeface="Arial" panose="020B0604020202020204" pitchFamily="34" charset="0"/>
              <a:buChar char="•"/>
            </a:pPr>
            <a:r>
              <a:rPr lang="el-GR" dirty="0"/>
              <a:t>Καλλιέργεια ενεργειακών φυτών (</a:t>
            </a:r>
            <a:r>
              <a:rPr lang="el-GR" dirty="0" err="1"/>
              <a:t>ελαιοκράμβη</a:t>
            </a:r>
            <a:r>
              <a:rPr lang="el-GR" dirty="0"/>
              <a:t>, ηλίανθος, σόγια).</a:t>
            </a:r>
          </a:p>
          <a:p>
            <a:pPr marL="285750" indent="-285750">
              <a:buFont typeface="Arial" panose="020B0604020202020204" pitchFamily="34" charset="0"/>
              <a:buChar char="•"/>
            </a:pPr>
            <a:r>
              <a:rPr lang="el-GR" dirty="0"/>
              <a:t>Εξαγωγή λαδιού από τους σπόρους με </a:t>
            </a:r>
            <a:r>
              <a:rPr lang="el-GR" dirty="0" smtClean="0"/>
              <a:t>πρέσες. </a:t>
            </a:r>
            <a:r>
              <a:rPr lang="el-GR" dirty="0" err="1" smtClean="0"/>
              <a:t>Μετεστεροποίηση</a:t>
            </a:r>
            <a:r>
              <a:rPr lang="el-GR" dirty="0"/>
              <a:t>: το λάδι αντιδρά με </a:t>
            </a:r>
            <a:r>
              <a:rPr lang="el-GR" dirty="0" err="1"/>
              <a:t>μεθανόλη</a:t>
            </a:r>
            <a:r>
              <a:rPr lang="el-GR" dirty="0"/>
              <a:t> παρουσία καταλύτη → παράγεται </a:t>
            </a:r>
            <a:r>
              <a:rPr lang="el-GR" dirty="0" err="1"/>
              <a:t>βιοντίζελ</a:t>
            </a:r>
            <a:r>
              <a:rPr lang="el-GR" dirty="0"/>
              <a:t> + γλυκερίνη (υποπροϊόν).</a:t>
            </a:r>
          </a:p>
          <a:p>
            <a:pPr marL="285750" indent="-285750">
              <a:buFont typeface="Arial" panose="020B0604020202020204" pitchFamily="34" charset="0"/>
              <a:buChar char="•"/>
            </a:pPr>
            <a:r>
              <a:rPr lang="el-GR" dirty="0"/>
              <a:t>Χρήση: το </a:t>
            </a:r>
            <a:r>
              <a:rPr lang="el-GR" dirty="0" err="1"/>
              <a:t>βιοντίζελ</a:t>
            </a:r>
            <a:r>
              <a:rPr lang="el-GR" dirty="0"/>
              <a:t> μπορεί να χρησιμοποιηθεί καθαρό (B100) ή σε μίγματα με συμβατικό ντίζελ (π.χ. B20 = 20% </a:t>
            </a:r>
            <a:r>
              <a:rPr lang="el-GR" dirty="0" err="1"/>
              <a:t>βιοντίζελ</a:t>
            </a:r>
            <a:r>
              <a:rPr lang="el-GR" dirty="0"/>
              <a:t>, 80% </a:t>
            </a:r>
            <a:r>
              <a:rPr lang="el-GR" dirty="0" err="1"/>
              <a:t>diesel</a:t>
            </a:r>
            <a:r>
              <a:rPr lang="el-GR" dirty="0"/>
              <a:t>).</a:t>
            </a:r>
          </a:p>
          <a:p>
            <a:endParaRPr lang="el-GR" dirty="0"/>
          </a:p>
        </p:txBody>
      </p:sp>
      <p:sp>
        <p:nvSpPr>
          <p:cNvPr id="6" name="TextBox 5"/>
          <p:cNvSpPr txBox="1"/>
          <p:nvPr/>
        </p:nvSpPr>
        <p:spPr>
          <a:xfrm>
            <a:off x="5440680" y="2905440"/>
            <a:ext cx="6391656" cy="4247317"/>
          </a:xfrm>
          <a:prstGeom prst="rect">
            <a:avLst/>
          </a:prstGeom>
          <a:noFill/>
        </p:spPr>
        <p:txBody>
          <a:bodyPr wrap="square" rtlCol="0">
            <a:spAutoFit/>
          </a:bodyPr>
          <a:lstStyle/>
          <a:p>
            <a:r>
              <a:rPr lang="el-GR" b="1" dirty="0"/>
              <a:t>Εφαρμογές του </a:t>
            </a:r>
            <a:r>
              <a:rPr lang="el-GR" b="1" dirty="0" err="1"/>
              <a:t>Βιοντίζελ</a:t>
            </a:r>
            <a:r>
              <a:rPr lang="el-GR" b="1" dirty="0"/>
              <a:t> στη Γεωργία</a:t>
            </a:r>
          </a:p>
          <a:p>
            <a:pPr marL="285750" indent="-285750">
              <a:buFont typeface="Arial" panose="020B0604020202020204" pitchFamily="34" charset="0"/>
              <a:buChar char="•"/>
            </a:pPr>
            <a:r>
              <a:rPr lang="el-GR" dirty="0"/>
              <a:t>Καύσιμο αγροτικών μηχανημάτων:</a:t>
            </a:r>
          </a:p>
          <a:p>
            <a:pPr lvl="1"/>
            <a:r>
              <a:rPr lang="el-GR" dirty="0"/>
              <a:t>Τρακτέρ, θεριζοαλωνιστικές, αντλίες άρδευσης μπορούν να λειτουργούν με </a:t>
            </a:r>
            <a:r>
              <a:rPr lang="el-GR" dirty="0" err="1"/>
              <a:t>βιοντίζελ</a:t>
            </a:r>
            <a:r>
              <a:rPr lang="el-GR" dirty="0"/>
              <a:t> ή μείγμα </a:t>
            </a:r>
            <a:r>
              <a:rPr lang="el-GR" dirty="0" err="1"/>
              <a:t>βιοντίζελ</a:t>
            </a:r>
            <a:r>
              <a:rPr lang="el-GR" dirty="0"/>
              <a:t>–</a:t>
            </a:r>
            <a:r>
              <a:rPr lang="el-GR" dirty="0" err="1"/>
              <a:t>diesel</a:t>
            </a:r>
            <a:r>
              <a:rPr lang="el-GR" dirty="0"/>
              <a:t>.</a:t>
            </a:r>
          </a:p>
          <a:p>
            <a:pPr marL="285750" indent="-285750">
              <a:buFont typeface="Arial" panose="020B0604020202020204" pitchFamily="34" charset="0"/>
              <a:buChar char="•"/>
            </a:pPr>
            <a:r>
              <a:rPr lang="el-GR" dirty="0"/>
              <a:t>Παραγωγή </a:t>
            </a:r>
            <a:r>
              <a:rPr lang="el-GR" dirty="0" smtClean="0"/>
              <a:t>θερμότητας:</a:t>
            </a:r>
          </a:p>
          <a:p>
            <a:pPr lvl="1"/>
            <a:r>
              <a:rPr lang="el-GR" dirty="0" smtClean="0"/>
              <a:t>Μπορεί να καίγεται σε καυστήρες για θέρμανση θερμοκηπίων.</a:t>
            </a:r>
          </a:p>
          <a:p>
            <a:pPr marL="285750" indent="-285750">
              <a:buFont typeface="Arial" panose="020B0604020202020204" pitchFamily="34" charset="0"/>
              <a:buChar char="•"/>
            </a:pPr>
            <a:r>
              <a:rPr lang="el-GR" dirty="0" smtClean="0"/>
              <a:t>Ενεργειακή </a:t>
            </a:r>
            <a:r>
              <a:rPr lang="el-GR" dirty="0"/>
              <a:t>αυτάρκεια αγροκτημάτων:</a:t>
            </a:r>
          </a:p>
          <a:p>
            <a:pPr lvl="1"/>
            <a:r>
              <a:rPr lang="el-GR" dirty="0"/>
              <a:t>Οι αγρότες που καλλιεργούν ενεργειακά φυτά μπορούν να παράγουν το δικό τους καύσιμο, μειώνοντας το κόστος.</a:t>
            </a:r>
          </a:p>
          <a:p>
            <a:pPr marL="285750" indent="-285750">
              <a:buFont typeface="Arial" panose="020B0604020202020204" pitchFamily="34" charset="0"/>
              <a:buChar char="•"/>
            </a:pPr>
            <a:r>
              <a:rPr lang="el-GR" dirty="0"/>
              <a:t>Χρήση υποπροϊόντων:</a:t>
            </a:r>
          </a:p>
          <a:p>
            <a:pPr lvl="1"/>
            <a:r>
              <a:rPr lang="el-GR" dirty="0"/>
              <a:t>Η γλυκερίνη που προκύπτει χρησιμοποιείται στη ζωοτροφή, στη φαρμακοβιομηχανία ή στην παραγωγή σαπουνιών </a:t>
            </a:r>
            <a:r>
              <a:rPr lang="el-GR" dirty="0" smtClean="0"/>
              <a:t>.</a:t>
            </a:r>
            <a:endParaRPr lang="el-GR" dirty="0"/>
          </a:p>
          <a:p>
            <a:endParaRPr lang="el-GR" dirty="0"/>
          </a:p>
        </p:txBody>
      </p:sp>
    </p:spTree>
    <p:extLst>
      <p:ext uri="{BB962C8B-B14F-4D97-AF65-F5344CB8AC3E}">
        <p14:creationId xmlns:p14="http://schemas.microsoft.com/office/powerpoint/2010/main" val="38553391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042160" y="169838"/>
            <a:ext cx="7729728" cy="1188720"/>
          </a:xfrm>
        </p:spPr>
        <p:txBody>
          <a:bodyPr/>
          <a:lstStyle/>
          <a:p>
            <a:r>
              <a:rPr lang="el-GR" dirty="0" err="1" smtClean="0"/>
              <a:t>Ανακυκλωση</a:t>
            </a:r>
            <a:r>
              <a:rPr lang="el-GR" dirty="0" smtClean="0"/>
              <a:t> </a:t>
            </a:r>
            <a:r>
              <a:rPr lang="el-GR" dirty="0" err="1" smtClean="0"/>
              <a:t>χαρτου</a:t>
            </a:r>
            <a:r>
              <a:rPr lang="el-GR" dirty="0" smtClean="0"/>
              <a:t> και </a:t>
            </a:r>
            <a:r>
              <a:rPr lang="el-GR" dirty="0" err="1" smtClean="0"/>
              <a:t>γυαλιου</a:t>
            </a:r>
            <a:endParaRPr lang="el-GR" dirty="0"/>
          </a:p>
        </p:txBody>
      </p:sp>
      <p:sp>
        <p:nvSpPr>
          <p:cNvPr id="3" name="Θέση περιεχομένου 2"/>
          <p:cNvSpPr>
            <a:spLocks noGrp="1"/>
          </p:cNvSpPr>
          <p:nvPr>
            <p:ph idx="1"/>
          </p:nvPr>
        </p:nvSpPr>
        <p:spPr>
          <a:xfrm>
            <a:off x="320040" y="1743927"/>
            <a:ext cx="6025896" cy="2617761"/>
          </a:xfrm>
        </p:spPr>
        <p:txBody>
          <a:bodyPr>
            <a:normAutofit lnSpcReduction="10000"/>
          </a:bodyPr>
          <a:lstStyle/>
          <a:p>
            <a:pPr marL="0" indent="0" algn="just">
              <a:buNone/>
            </a:pPr>
            <a:r>
              <a:rPr lang="el-GR" dirty="0"/>
              <a:t>Η </a:t>
            </a:r>
            <a:r>
              <a:rPr lang="el-GR" b="1" dirty="0">
                <a:solidFill>
                  <a:srgbClr val="00B050"/>
                </a:solidFill>
              </a:rPr>
              <a:t>ανακύκλωση χαρτιού</a:t>
            </a:r>
            <a:r>
              <a:rPr lang="el-GR" dirty="0"/>
              <a:t> είναι η διαδικασία ανάκτησης χαρτιού που έχει ήδη δημιουργηθεί ή χρησιμοποιηθεί για να το μετατρέψει σε νέα προϊόντα χαρτιού. </a:t>
            </a:r>
            <a:endParaRPr lang="el-GR" dirty="0" smtClean="0"/>
          </a:p>
          <a:p>
            <a:pPr algn="just"/>
            <a:r>
              <a:rPr lang="el-GR" dirty="0" smtClean="0"/>
              <a:t>Το </a:t>
            </a:r>
            <a:r>
              <a:rPr lang="el-GR" dirty="0"/>
              <a:t>χαρτί ανακυκλώνεται με πολτοποίηση και συνδυασμό του με νέο πολτό από ξύλο. </a:t>
            </a:r>
            <a:endParaRPr lang="el-GR" dirty="0" smtClean="0"/>
          </a:p>
          <a:p>
            <a:pPr algn="just"/>
            <a:r>
              <a:rPr lang="el-GR" dirty="0" smtClean="0"/>
              <a:t>Δεδομένου </a:t>
            </a:r>
            <a:r>
              <a:rPr lang="el-GR" dirty="0"/>
              <a:t>ότι η διαδικασία ανακύκλωσης προκαλεί τη διάσπαση των ινών, κάθε φορά που ανακυκλώνεται το χαρτί, η ποιότητά του </a:t>
            </a:r>
            <a:r>
              <a:rPr lang="el-GR" dirty="0" smtClean="0"/>
              <a:t>μειώνεται</a:t>
            </a:r>
            <a:r>
              <a:rPr lang="el-GR" dirty="0"/>
              <a:t>.</a:t>
            </a:r>
            <a:endParaRPr lang="el-GR" dirty="0"/>
          </a:p>
        </p:txBody>
      </p:sp>
      <p:pic>
        <p:nvPicPr>
          <p:cNvPr id="7" name="Εικόνα 6" descr="Ανακύκλωση Χαρτιού | ΚΑΡΑΤΣΙΑΛΗ ΑΦΟΙ &amp; ΣΙΑ ΟΕ"/>
          <p:cNvPicPr/>
          <p:nvPr/>
        </p:nvPicPr>
        <p:blipFill>
          <a:blip r:embed="rId2">
            <a:extLst>
              <a:ext uri="{28A0092B-C50C-407E-A947-70E740481C1C}">
                <a14:useLocalDpi xmlns:a14="http://schemas.microsoft.com/office/drawing/2010/main" val="0"/>
              </a:ext>
            </a:extLst>
          </a:blip>
          <a:srcRect/>
          <a:stretch>
            <a:fillRect/>
          </a:stretch>
        </p:blipFill>
        <p:spPr bwMode="auto">
          <a:xfrm>
            <a:off x="7571232" y="1713631"/>
            <a:ext cx="3145536" cy="2648057"/>
          </a:xfrm>
          <a:prstGeom prst="rect">
            <a:avLst/>
          </a:prstGeom>
          <a:noFill/>
          <a:ln>
            <a:noFill/>
          </a:ln>
        </p:spPr>
      </p:pic>
      <p:pic>
        <p:nvPicPr>
          <p:cNvPr id="9" name="Εικόνα 8" descr="https://upload.wikimedia.org/wikipedia/commons/thumb/c/cc/Tidyman-glass-recycling.svg/240px-Tidyman-glass-recycling.svg.pn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8266176" y="4572000"/>
            <a:ext cx="2286000" cy="2286000"/>
          </a:xfrm>
          <a:prstGeom prst="rect">
            <a:avLst/>
          </a:prstGeom>
          <a:noFill/>
          <a:ln>
            <a:noFill/>
          </a:ln>
        </p:spPr>
      </p:pic>
      <p:sp>
        <p:nvSpPr>
          <p:cNvPr id="10" name="TextBox 9"/>
          <p:cNvSpPr txBox="1"/>
          <p:nvPr/>
        </p:nvSpPr>
        <p:spPr>
          <a:xfrm>
            <a:off x="320040" y="4846320"/>
            <a:ext cx="6592824" cy="2308324"/>
          </a:xfrm>
          <a:prstGeom prst="rect">
            <a:avLst/>
          </a:prstGeom>
          <a:noFill/>
        </p:spPr>
        <p:txBody>
          <a:bodyPr wrap="square" rtlCol="0">
            <a:spAutoFit/>
          </a:bodyPr>
          <a:lstStyle/>
          <a:p>
            <a:pPr marL="285750" indent="-285750">
              <a:buFont typeface="Arial" panose="020B0604020202020204" pitchFamily="34" charset="0"/>
              <a:buChar char="•"/>
            </a:pPr>
            <a:r>
              <a:rPr lang="el-GR" dirty="0"/>
              <a:t>Το </a:t>
            </a:r>
            <a:r>
              <a:rPr lang="el-GR" b="1" dirty="0">
                <a:solidFill>
                  <a:srgbClr val="00B050"/>
                </a:solidFill>
              </a:rPr>
              <a:t>γυαλί</a:t>
            </a:r>
            <a:r>
              <a:rPr lang="el-GR" dirty="0"/>
              <a:t> είναι 100% ανακυκλώσιμο και αδρανές υλικό.</a:t>
            </a:r>
          </a:p>
          <a:p>
            <a:pPr marL="285750" indent="-285750">
              <a:buFont typeface="Arial" panose="020B0604020202020204" pitchFamily="34" charset="0"/>
              <a:buChar char="•"/>
            </a:pPr>
            <a:r>
              <a:rPr lang="el-GR" dirty="0" smtClean="0"/>
              <a:t>Τα </a:t>
            </a:r>
            <a:r>
              <a:rPr lang="el-GR" dirty="0"/>
              <a:t>γυάλινα μπουκάλια και τα βάζα είναι απεριόριστα ανακυκλώσιμα. </a:t>
            </a:r>
            <a:endParaRPr lang="el-GR" dirty="0" smtClean="0"/>
          </a:p>
          <a:p>
            <a:pPr marL="285750" lvl="0" indent="-285750">
              <a:buFont typeface="Arial" panose="020B0604020202020204" pitchFamily="34" charset="0"/>
              <a:buChar char="•"/>
            </a:pPr>
            <a:r>
              <a:rPr lang="el-GR" dirty="0"/>
              <a:t>Η χρήση του ανακυκλωμένου </a:t>
            </a:r>
            <a:r>
              <a:rPr lang="el-GR" dirty="0" smtClean="0"/>
              <a:t>γυαλιού </a:t>
            </a:r>
            <a:r>
              <a:rPr lang="el-GR" dirty="0" err="1" smtClean="0"/>
              <a:t>εχει</a:t>
            </a:r>
            <a:r>
              <a:rPr lang="el-GR" dirty="0" smtClean="0"/>
              <a:t> </a:t>
            </a:r>
            <a:r>
              <a:rPr lang="el-GR" dirty="0" err="1" smtClean="0"/>
              <a:t>εφαρμογες</a:t>
            </a:r>
            <a:r>
              <a:rPr lang="el-GR" dirty="0" smtClean="0"/>
              <a:t> ως </a:t>
            </a:r>
            <a:r>
              <a:rPr lang="el-GR" dirty="0"/>
              <a:t>αδρανές στο </a:t>
            </a:r>
            <a:r>
              <a:rPr lang="el-GR" dirty="0" smtClean="0"/>
              <a:t>σκυρόδεμα, </a:t>
            </a:r>
            <a:r>
              <a:rPr lang="el-GR" dirty="0"/>
              <a:t>στη γεωργία </a:t>
            </a:r>
            <a:r>
              <a:rPr lang="el-GR" dirty="0" smtClean="0"/>
              <a:t>ως </a:t>
            </a:r>
            <a:r>
              <a:rPr lang="el-GR" dirty="0" err="1" smtClean="0"/>
              <a:t>top</a:t>
            </a:r>
            <a:r>
              <a:rPr lang="el-GR" dirty="0"/>
              <a:t> </a:t>
            </a:r>
            <a:r>
              <a:rPr lang="el-GR" dirty="0" err="1" smtClean="0"/>
              <a:t>dressing</a:t>
            </a:r>
            <a:r>
              <a:rPr lang="el-GR" dirty="0" smtClean="0"/>
              <a:t>, ως μονωτικά </a:t>
            </a:r>
            <a:r>
              <a:rPr lang="el-GR" dirty="0"/>
              <a:t>προϊόντα από </a:t>
            </a:r>
            <a:r>
              <a:rPr lang="el-GR" dirty="0" smtClean="0"/>
              <a:t>υαλοβάμβακα, κ.α.</a:t>
            </a:r>
            <a:endParaRPr lang="el-GR" dirty="0"/>
          </a:p>
          <a:p>
            <a:pPr marL="285750" indent="-285750">
              <a:buFont typeface="Arial" panose="020B0604020202020204" pitchFamily="34" charset="0"/>
              <a:buChar char="•"/>
            </a:pPr>
            <a:endParaRPr lang="el-GR" dirty="0" smtClean="0"/>
          </a:p>
          <a:p>
            <a:pPr marL="285750" indent="-285750">
              <a:buFont typeface="Arial" panose="020B0604020202020204" pitchFamily="34" charset="0"/>
              <a:buChar char="•"/>
            </a:pPr>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31136" y="388620"/>
            <a:ext cx="7729728" cy="1188720"/>
          </a:xfrm>
        </p:spPr>
        <p:txBody>
          <a:bodyPr/>
          <a:lstStyle/>
          <a:p>
            <a:r>
              <a:rPr lang="el-GR" dirty="0" err="1" smtClean="0"/>
              <a:t>Ανακυκλωση</a:t>
            </a:r>
            <a:r>
              <a:rPr lang="el-GR" dirty="0" smtClean="0"/>
              <a:t> </a:t>
            </a:r>
            <a:r>
              <a:rPr lang="el-GR" dirty="0" err="1" smtClean="0"/>
              <a:t>μεταλλου</a:t>
            </a:r>
            <a:endParaRPr lang="el-GR" dirty="0"/>
          </a:p>
        </p:txBody>
      </p:sp>
      <p:sp>
        <p:nvSpPr>
          <p:cNvPr id="3" name="Θέση περιεχομένου 2"/>
          <p:cNvSpPr>
            <a:spLocks noGrp="1"/>
          </p:cNvSpPr>
          <p:nvPr>
            <p:ph idx="1"/>
          </p:nvPr>
        </p:nvSpPr>
        <p:spPr>
          <a:xfrm>
            <a:off x="265176" y="2643818"/>
            <a:ext cx="4352544" cy="3007173"/>
          </a:xfrm>
        </p:spPr>
        <p:txBody>
          <a:bodyPr>
            <a:normAutofit lnSpcReduction="10000"/>
          </a:bodyPr>
          <a:lstStyle/>
          <a:p>
            <a:pPr marL="0" indent="0">
              <a:buNone/>
            </a:pPr>
            <a:r>
              <a:rPr lang="el-GR" dirty="0"/>
              <a:t>Με την ανακύκλωση των μετάλλων προστατεύονται επαρκώς οι φυσικοί πόροι του πλανήτη, ενώ προστατεύεται το περιβάλλον από τη διάνοιξη και τη λειτουργία μεταλλείων για την εξόρυξή τους. </a:t>
            </a:r>
            <a:endParaRPr lang="el-GR" dirty="0" smtClean="0"/>
          </a:p>
          <a:p>
            <a:pPr marL="0" indent="0">
              <a:buNone/>
            </a:pPr>
            <a:endParaRPr lang="el-GR" dirty="0"/>
          </a:p>
          <a:p>
            <a:pPr marL="0" indent="0">
              <a:buNone/>
            </a:pPr>
            <a:r>
              <a:rPr lang="el-GR" dirty="0" smtClean="0"/>
              <a:t>Τα </a:t>
            </a:r>
            <a:r>
              <a:rPr lang="el-GR" dirty="0"/>
              <a:t>κυριότερα μέταλλα που εξοικονομούνται είναι το αλουμίνιο και τα σιδηρούχα.</a:t>
            </a:r>
          </a:p>
          <a:p>
            <a:endParaRPr lang="el-GR" dirty="0"/>
          </a:p>
        </p:txBody>
      </p:sp>
      <p:pic>
        <p:nvPicPr>
          <p:cNvPr id="8" name="Εικόνα 7"/>
          <p:cNvPicPr/>
          <p:nvPr/>
        </p:nvPicPr>
        <p:blipFill>
          <a:blip r:embed="rId2">
            <a:extLst>
              <a:ext uri="{28A0092B-C50C-407E-A947-70E740481C1C}">
                <a14:useLocalDpi xmlns:a14="http://schemas.microsoft.com/office/drawing/2010/main" val="0"/>
              </a:ext>
            </a:extLst>
          </a:blip>
          <a:stretch>
            <a:fillRect/>
          </a:stretch>
        </p:blipFill>
        <p:spPr>
          <a:xfrm>
            <a:off x="4617720" y="1737361"/>
            <a:ext cx="7488936" cy="499318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31136" y="352044"/>
            <a:ext cx="7729728" cy="1188720"/>
          </a:xfrm>
        </p:spPr>
        <p:txBody>
          <a:bodyPr/>
          <a:lstStyle/>
          <a:p>
            <a:r>
              <a:rPr lang="el-GR" dirty="0"/>
              <a:t>ΑΝΑΚΥΚΛΩΣΗ ΠΛΑΣΤΙΚΩΝ</a:t>
            </a:r>
          </a:p>
        </p:txBody>
      </p:sp>
      <p:sp>
        <p:nvSpPr>
          <p:cNvPr id="6" name="Θέση περιεχομένου 5"/>
          <p:cNvSpPr>
            <a:spLocks noGrp="1"/>
          </p:cNvSpPr>
          <p:nvPr>
            <p:ph idx="1"/>
          </p:nvPr>
        </p:nvSpPr>
        <p:spPr>
          <a:xfrm>
            <a:off x="369443" y="1638427"/>
            <a:ext cx="5025517" cy="2357501"/>
          </a:xfrm>
        </p:spPr>
        <p:txBody>
          <a:bodyPr>
            <a:normAutofit/>
          </a:bodyPr>
          <a:lstStyle/>
          <a:p>
            <a:r>
              <a:rPr lang="el-GR" sz="1600" dirty="0"/>
              <a:t>Η ανακύκλωση τους μπορεί να μειώσει την εξάρτηση από την υγειονομική ταφή, να διατηρήσει τους πόρους και να προστατεύσει το περιβάλλον από την πλαστική ρύπανση και τις εκπομπές αερίων του </a:t>
            </a:r>
            <a:r>
              <a:rPr lang="el-GR" sz="1600" dirty="0" smtClean="0"/>
              <a:t>θερμοκηπίου.</a:t>
            </a:r>
          </a:p>
          <a:p>
            <a:r>
              <a:rPr lang="el-GR" sz="1600" dirty="0"/>
              <a:t>Σχεδόν όλο το πλαστικό δεν είναι βιοδιασπώμενο και δεν ανακυκλώνεται, αλλά εξαπλώνεται στο περιβάλλον</a:t>
            </a:r>
            <a:r>
              <a:rPr lang="el-GR" sz="1600" dirty="0" smtClean="0"/>
              <a:t>,</a:t>
            </a:r>
            <a:r>
              <a:rPr lang="el-GR" sz="1600" dirty="0"/>
              <a:t> όπου μπορεί να προκαλέσει βλάβη. </a:t>
            </a:r>
            <a:endParaRPr lang="el-GR" sz="1600" dirty="0" smtClean="0"/>
          </a:p>
          <a:p>
            <a:endParaRPr lang="el-GR" sz="1600" dirty="0" smtClean="0"/>
          </a:p>
          <a:p>
            <a:endParaRPr lang="en-US" altLang="en-US" sz="1600" dirty="0"/>
          </a:p>
        </p:txBody>
      </p:sp>
      <p:pic>
        <p:nvPicPr>
          <p:cNvPr id="7" name="Εικόνα 6" descr="https://upload.wikimedia.org/wikipedia/commons/thumb/9/90/%D0%90%D0%B3%D0%BB%D0%BE%D0%BC%D0%B5%D1%80%D0%B0%D1%82_%D0%9F%D0%92%D0%94.JPG/330px-%D0%90%D0%B3%D0%BB%D0%BE%D0%BC%D0%B5%D1%80%D0%B0%D1%82_%D0%9F%D0%92%D0%94.JPG"/>
          <p:cNvPicPr/>
          <p:nvPr/>
        </p:nvPicPr>
        <p:blipFill>
          <a:blip r:embed="rId2">
            <a:extLst>
              <a:ext uri="{28A0092B-C50C-407E-A947-70E740481C1C}">
                <a14:useLocalDpi xmlns:a14="http://schemas.microsoft.com/office/drawing/2010/main" val="0"/>
              </a:ext>
            </a:extLst>
          </a:blip>
          <a:srcRect/>
          <a:stretch>
            <a:fillRect/>
          </a:stretch>
        </p:blipFill>
        <p:spPr bwMode="auto">
          <a:xfrm>
            <a:off x="5001768" y="4223810"/>
            <a:ext cx="2875026" cy="2426299"/>
          </a:xfrm>
          <a:prstGeom prst="rect">
            <a:avLst/>
          </a:prstGeom>
          <a:noFill/>
          <a:ln>
            <a:noFill/>
          </a:ln>
        </p:spPr>
      </p:pic>
      <p:pic>
        <p:nvPicPr>
          <p:cNvPr id="8" name="Εικόνα 7" descr="https://upload.wikimedia.org/wikipedia/commons/thumb/5/53/Bales_of_PET_bottles_stacked.jpg/1024px-Bales_of_PET_bottles_stacked.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5239" y="4064061"/>
            <a:ext cx="3892931" cy="2745803"/>
          </a:xfrm>
          <a:prstGeom prst="rect">
            <a:avLst/>
          </a:prstGeom>
          <a:noFill/>
          <a:ln>
            <a:noFill/>
          </a:ln>
        </p:spPr>
      </p:pic>
      <p:pic>
        <p:nvPicPr>
          <p:cNvPr id="9" name="Εικόνα 8" descr="https://upload.wikimedia.org/wikipedia/commons/c/c3/Municipal_recycling_facilities%2C_Montgomery_County%2C_MD._2007%2C_Credit_USEPA_%2814410405277%29.jpg"/>
          <p:cNvPicPr/>
          <p:nvPr/>
        </p:nvPicPr>
        <p:blipFill>
          <a:blip r:embed="rId4">
            <a:extLst>
              <a:ext uri="{28A0092B-C50C-407E-A947-70E740481C1C}">
                <a14:useLocalDpi xmlns:a14="http://schemas.microsoft.com/office/drawing/2010/main" val="0"/>
              </a:ext>
            </a:extLst>
          </a:blip>
          <a:srcRect/>
          <a:stretch>
            <a:fillRect/>
          </a:stretch>
        </p:blipFill>
        <p:spPr bwMode="auto">
          <a:xfrm>
            <a:off x="128016" y="4064059"/>
            <a:ext cx="4615307" cy="2745803"/>
          </a:xfrm>
          <a:prstGeom prst="rect">
            <a:avLst/>
          </a:prstGeom>
          <a:noFill/>
          <a:ln>
            <a:noFill/>
          </a:ln>
        </p:spPr>
      </p:pic>
      <p:sp>
        <p:nvSpPr>
          <p:cNvPr id="4" name="TextBox 3"/>
          <p:cNvSpPr txBox="1"/>
          <p:nvPr/>
        </p:nvSpPr>
        <p:spPr>
          <a:xfrm>
            <a:off x="5947664" y="1578991"/>
            <a:ext cx="5678424" cy="2831544"/>
          </a:xfrm>
          <a:prstGeom prst="rect">
            <a:avLst/>
          </a:prstGeom>
          <a:noFill/>
        </p:spPr>
        <p:txBody>
          <a:bodyPr wrap="square" rtlCol="0">
            <a:spAutoFit/>
          </a:bodyPr>
          <a:lstStyle/>
          <a:p>
            <a:r>
              <a:rPr lang="el-GR" altLang="en-US" sz="1600" b="1" dirty="0"/>
              <a:t>ΕΦΑΡΜΟΓΕΣ</a:t>
            </a:r>
          </a:p>
          <a:p>
            <a:pPr marL="285750" lvl="0" indent="-285750">
              <a:buFont typeface="Arial" panose="020B0604020202020204" pitchFamily="34" charset="0"/>
              <a:buChar char="•"/>
            </a:pPr>
            <a:r>
              <a:rPr lang="el-GR" sz="1600" b="1" dirty="0" smtClean="0"/>
              <a:t>Άρδευση</a:t>
            </a:r>
            <a:r>
              <a:rPr lang="el-GR" sz="1600" dirty="0"/>
              <a:t>: Σωλήνες, </a:t>
            </a:r>
            <a:r>
              <a:rPr lang="el-GR" sz="1600" dirty="0" err="1"/>
              <a:t>σταλάκτες</a:t>
            </a:r>
            <a:r>
              <a:rPr lang="el-GR" sz="1600" dirty="0"/>
              <a:t>, δεξαμενές από ανακυκλωμένο </a:t>
            </a:r>
            <a:r>
              <a:rPr lang="el-GR" sz="1600" dirty="0" smtClean="0"/>
              <a:t>πλαστικό.</a:t>
            </a:r>
          </a:p>
          <a:p>
            <a:pPr marL="285750" lvl="0" indent="-285750">
              <a:buFont typeface="Arial" panose="020B0604020202020204" pitchFamily="34" charset="0"/>
              <a:buChar char="•"/>
            </a:pPr>
            <a:r>
              <a:rPr lang="el-GR" sz="1600" b="1" dirty="0" smtClean="0"/>
              <a:t>Θερμοκήπια</a:t>
            </a:r>
            <a:r>
              <a:rPr lang="el-GR" sz="1600" dirty="0"/>
              <a:t>: Νάιλον και μεμβράνες για προστασία </a:t>
            </a:r>
            <a:r>
              <a:rPr lang="el-GR" sz="1600" dirty="0" smtClean="0"/>
              <a:t>καλλιεργειών.</a:t>
            </a:r>
          </a:p>
          <a:p>
            <a:pPr marL="285750" lvl="0" indent="-285750">
              <a:buFont typeface="Arial" panose="020B0604020202020204" pitchFamily="34" charset="0"/>
              <a:buChar char="•"/>
            </a:pPr>
            <a:r>
              <a:rPr lang="el-GR" sz="1600" b="1" dirty="0" err="1" smtClean="0"/>
              <a:t>Φυτοδοχεία</a:t>
            </a:r>
            <a:r>
              <a:rPr lang="el-GR" sz="1600" dirty="0"/>
              <a:t>: Γλάστρες, δίσκοι σποράς, κατασκευασμένα από </a:t>
            </a:r>
            <a:r>
              <a:rPr lang="el-GR" sz="1600" dirty="0" smtClean="0"/>
              <a:t>PET/HDPE.</a:t>
            </a:r>
          </a:p>
          <a:p>
            <a:pPr marL="285750" lvl="0" indent="-285750">
              <a:buFont typeface="Arial" panose="020B0604020202020204" pitchFamily="34" charset="0"/>
              <a:buChar char="•"/>
            </a:pPr>
            <a:r>
              <a:rPr lang="el-GR" sz="1600" b="1" dirty="0" smtClean="0"/>
              <a:t>Δίχτυα </a:t>
            </a:r>
            <a:r>
              <a:rPr lang="el-GR" sz="1600" b="1" dirty="0"/>
              <a:t>προστασίας</a:t>
            </a:r>
            <a:r>
              <a:rPr lang="el-GR" sz="1600" dirty="0"/>
              <a:t>: Για σκίαση, έντομα, </a:t>
            </a:r>
            <a:r>
              <a:rPr lang="el-GR" sz="1600" dirty="0" smtClean="0"/>
              <a:t>ανεμοφράκτες.</a:t>
            </a:r>
          </a:p>
          <a:p>
            <a:pPr marL="285750" lvl="0" indent="-285750">
              <a:buFont typeface="Arial" panose="020B0604020202020204" pitchFamily="34" charset="0"/>
              <a:buChar char="•"/>
            </a:pPr>
            <a:r>
              <a:rPr lang="el-GR" sz="1600" b="1" dirty="0" smtClean="0"/>
              <a:t>Συσκευασία </a:t>
            </a:r>
            <a:r>
              <a:rPr lang="el-GR" sz="1600" b="1" dirty="0"/>
              <a:t>προϊόντων</a:t>
            </a:r>
            <a:r>
              <a:rPr lang="el-GR" sz="1600" dirty="0"/>
              <a:t>: Επαναχρησιμοποιούμενα δοχεία, σακούλες.</a:t>
            </a:r>
          </a:p>
          <a:p>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31136" y="297180"/>
            <a:ext cx="7729728" cy="1188720"/>
          </a:xfrm>
        </p:spPr>
        <p:txBody>
          <a:bodyPr/>
          <a:lstStyle/>
          <a:p>
            <a:r>
              <a:rPr lang="el-GR" dirty="0"/>
              <a:t>Τα </a:t>
            </a:r>
            <a:r>
              <a:rPr lang="el-GR" dirty="0" err="1"/>
              <a:t>βιοπλαστικά</a:t>
            </a:r>
            <a:r>
              <a:rPr lang="el-GR" dirty="0"/>
              <a:t> από άμυλο </a:t>
            </a:r>
            <a:endParaRPr lang="el-GR" dirty="0"/>
          </a:p>
        </p:txBody>
      </p:sp>
      <p:sp>
        <p:nvSpPr>
          <p:cNvPr id="3" name="Θέση περιεχομένου 2"/>
          <p:cNvSpPr>
            <a:spLocks noGrp="1"/>
          </p:cNvSpPr>
          <p:nvPr>
            <p:ph idx="1"/>
          </p:nvPr>
        </p:nvSpPr>
        <p:spPr>
          <a:xfrm>
            <a:off x="262128" y="1600200"/>
            <a:ext cx="5910072" cy="5138927"/>
          </a:xfrm>
        </p:spPr>
        <p:txBody>
          <a:bodyPr>
            <a:normAutofit lnSpcReduction="10000"/>
          </a:bodyPr>
          <a:lstStyle/>
          <a:p>
            <a:pPr lvl="0"/>
            <a:r>
              <a:rPr lang="el-GR" dirty="0"/>
              <a:t>Τα </a:t>
            </a:r>
            <a:r>
              <a:rPr lang="el-GR" dirty="0" err="1"/>
              <a:t>βιοπλαστικά</a:t>
            </a:r>
            <a:r>
              <a:rPr lang="el-GR" dirty="0"/>
              <a:t> από άμυλο είναι βιοδιασπώμενα υλικά που παράγονται από φυσικές πηγές όπως καλαμπόκι, πατάτες και ταπιόκα, προσφέροντας ανανεώσιμες εναλλακτικές λύσεις στα παραδοσιακά πλαστικά</a:t>
            </a:r>
            <a:r>
              <a:rPr lang="el-GR" dirty="0" smtClean="0"/>
              <a:t>.</a:t>
            </a:r>
          </a:p>
          <a:p>
            <a:pPr lvl="0"/>
            <a:endParaRPr lang="el-GR" dirty="0"/>
          </a:p>
          <a:p>
            <a:pPr marL="0" indent="0">
              <a:buNone/>
            </a:pPr>
            <a:r>
              <a:rPr lang="el-GR" b="1" dirty="0"/>
              <a:t>Χαρακτηριστικά και εφαρμογές</a:t>
            </a:r>
          </a:p>
          <a:p>
            <a:pPr lvl="0"/>
            <a:r>
              <a:rPr lang="el-GR" dirty="0"/>
              <a:t>Βιοδιασπώμενα: </a:t>
            </a:r>
            <a:r>
              <a:rPr lang="el-GR" dirty="0" smtClean="0"/>
              <a:t>Είναι </a:t>
            </a:r>
            <a:r>
              <a:rPr lang="el-GR" dirty="0"/>
              <a:t>σχεδιασμένα να </a:t>
            </a:r>
            <a:r>
              <a:rPr lang="el-GR" dirty="0" err="1"/>
              <a:t>αποικοδομούνται</a:t>
            </a:r>
            <a:r>
              <a:rPr lang="el-GR" dirty="0"/>
              <a:t>, αν και δεν είναι όλα τα </a:t>
            </a:r>
            <a:r>
              <a:rPr lang="el-GR" dirty="0" err="1"/>
              <a:t>βιοπλαστικά</a:t>
            </a:r>
            <a:r>
              <a:rPr lang="el-GR" dirty="0"/>
              <a:t> βιοδιασπώμενα. </a:t>
            </a:r>
          </a:p>
          <a:p>
            <a:pPr lvl="0"/>
            <a:r>
              <a:rPr lang="el-GR" dirty="0"/>
              <a:t>Εύπλαστα: </a:t>
            </a:r>
            <a:r>
              <a:rPr lang="el-GR" dirty="0" smtClean="0"/>
              <a:t>Η </a:t>
            </a:r>
            <a:r>
              <a:rPr lang="el-GR" dirty="0"/>
              <a:t>τεχνική τροποποίηση μετατρέπει το άμυλο από σκληρό και εύθραυστο σε ένα πλαστικό υλικό, καθιστώντας το ιδανικό για διάφορες χρήσεις. </a:t>
            </a:r>
          </a:p>
          <a:p>
            <a:pPr lvl="0"/>
            <a:r>
              <a:rPr lang="el-GR" dirty="0"/>
              <a:t>Ευελιξία: </a:t>
            </a:r>
            <a:r>
              <a:rPr lang="el-GR" dirty="0" smtClean="0"/>
              <a:t>Μπορούν </a:t>
            </a:r>
            <a:r>
              <a:rPr lang="el-GR" dirty="0"/>
              <a:t>να χρησιμοποιηθούν για την κατασκευή τόσο άκαμπτων όσο και εύκαμπτων προϊόντων συσκευασίας. </a:t>
            </a:r>
          </a:p>
          <a:p>
            <a:pPr lvl="0"/>
            <a:r>
              <a:rPr lang="el-GR" dirty="0"/>
              <a:t>Εφαρμογές: </a:t>
            </a:r>
            <a:r>
              <a:rPr lang="el-GR" dirty="0" smtClean="0"/>
              <a:t>Περιλαμβάνουν </a:t>
            </a:r>
            <a:r>
              <a:rPr lang="el-GR" dirty="0"/>
              <a:t>προστατευτικό αφρό για κουτιά μεταφοράς και βιοδιασπώμενες σακούλες. </a:t>
            </a:r>
          </a:p>
          <a:p>
            <a:pPr lvl="0"/>
            <a:endParaRPr lang="el-GR" dirty="0"/>
          </a:p>
        </p:txBody>
      </p:sp>
      <p:pic>
        <p:nvPicPr>
          <p:cNvPr id="5" name="Εικόνα 4" descr="https://www.skgecoshop.com/wp-content/uploads/2022/02/cebacf85cebacebbcebfcf82-ceb6cf89ceb7cf82-ceb2ceb9cebfceb4ceb9ceb1cf83cf80cf89cebcceb5cebdcf89cebd.jpg"/>
          <p:cNvPicPr/>
          <p:nvPr/>
        </p:nvPicPr>
        <p:blipFill>
          <a:blip r:embed="rId2">
            <a:extLst>
              <a:ext uri="{28A0092B-C50C-407E-A947-70E740481C1C}">
                <a14:useLocalDpi xmlns:a14="http://schemas.microsoft.com/office/drawing/2010/main" val="0"/>
              </a:ext>
            </a:extLst>
          </a:blip>
          <a:srcRect/>
          <a:stretch>
            <a:fillRect/>
          </a:stretch>
        </p:blipFill>
        <p:spPr bwMode="auto">
          <a:xfrm>
            <a:off x="6421500" y="1792224"/>
            <a:ext cx="5648579" cy="4608576"/>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48840" y="352044"/>
            <a:ext cx="7729728" cy="1188720"/>
          </a:xfrm>
        </p:spPr>
        <p:txBody>
          <a:bodyPr/>
          <a:lstStyle/>
          <a:p>
            <a:r>
              <a:rPr lang="el-GR" dirty="0" err="1"/>
              <a:t>βιοπλαστικά</a:t>
            </a:r>
            <a:r>
              <a:rPr lang="el-GR" dirty="0"/>
              <a:t> από ζαχαροκάλαμο </a:t>
            </a:r>
            <a:endParaRPr lang="el-GR" dirty="0"/>
          </a:p>
        </p:txBody>
      </p:sp>
      <p:sp>
        <p:nvSpPr>
          <p:cNvPr id="3" name="Θέση περιεχομένου 2"/>
          <p:cNvSpPr>
            <a:spLocks noGrp="1"/>
          </p:cNvSpPr>
          <p:nvPr>
            <p:ph idx="1"/>
          </p:nvPr>
        </p:nvSpPr>
        <p:spPr>
          <a:xfrm>
            <a:off x="310896" y="1888236"/>
            <a:ext cx="11576304" cy="4823460"/>
          </a:xfrm>
        </p:spPr>
        <p:txBody>
          <a:bodyPr>
            <a:normAutofit lnSpcReduction="10000"/>
          </a:bodyPr>
          <a:lstStyle/>
          <a:p>
            <a:pPr marL="0" indent="0">
              <a:buNone/>
            </a:pPr>
            <a:r>
              <a:rPr lang="el-GR" b="1" dirty="0"/>
              <a:t>Πώς παράγονται </a:t>
            </a:r>
          </a:p>
          <a:p>
            <a:pPr lvl="0"/>
            <a:r>
              <a:rPr lang="el-GR" dirty="0"/>
              <a:t>Εξαγωγή αιθανόλης: </a:t>
            </a:r>
            <a:r>
              <a:rPr lang="el-GR" dirty="0" smtClean="0"/>
              <a:t>Το </a:t>
            </a:r>
            <a:r>
              <a:rPr lang="el-GR" dirty="0"/>
              <a:t>ζαχαροκάλαμο υφίσταται ζύμωση για να εξαχθεί η αιθανόλη.</a:t>
            </a:r>
          </a:p>
          <a:p>
            <a:pPr lvl="0"/>
            <a:r>
              <a:rPr lang="el-GR" dirty="0"/>
              <a:t>Παραγωγή αιθυλενίου: </a:t>
            </a:r>
            <a:r>
              <a:rPr lang="el-GR" dirty="0" smtClean="0"/>
              <a:t>Η </a:t>
            </a:r>
            <a:r>
              <a:rPr lang="el-GR" dirty="0"/>
              <a:t>αιθανόλη μετατρέπεται στη συνέχεια σε αιθυλένιο, μια σημαντική διαδικασία για την παραγωγή πλαστικών.</a:t>
            </a:r>
          </a:p>
          <a:p>
            <a:pPr lvl="0"/>
            <a:r>
              <a:rPr lang="el-GR" dirty="0"/>
              <a:t>Πολυμερισμός: </a:t>
            </a:r>
            <a:r>
              <a:rPr lang="el-GR" dirty="0" smtClean="0"/>
              <a:t>Το </a:t>
            </a:r>
            <a:r>
              <a:rPr lang="el-GR" dirty="0"/>
              <a:t>αιθυλένιο </a:t>
            </a:r>
            <a:r>
              <a:rPr lang="el-GR" dirty="0" err="1"/>
              <a:t>πολυμερίζεται</a:t>
            </a:r>
            <a:r>
              <a:rPr lang="el-GR" dirty="0"/>
              <a:t> για να δημιουργήσει πολυαιθυλένιο (</a:t>
            </a:r>
            <a:r>
              <a:rPr lang="el-GR" dirty="0" err="1"/>
              <a:t>biopolyethylene</a:t>
            </a:r>
            <a:r>
              <a:rPr lang="el-GR" dirty="0"/>
              <a:t>), ένα πλαστικό υλικό </a:t>
            </a:r>
            <a:r>
              <a:rPr lang="el-GR" dirty="0" smtClean="0"/>
              <a:t>που </a:t>
            </a:r>
            <a:r>
              <a:rPr lang="el-GR" dirty="0"/>
              <a:t>μπορεί να χρησιμοποιηθεί για την κατασκευή διαφόρων προϊόντων</a:t>
            </a:r>
            <a:r>
              <a:rPr lang="el-GR" dirty="0" smtClean="0"/>
              <a:t>.</a:t>
            </a:r>
          </a:p>
          <a:p>
            <a:pPr marL="0" indent="0">
              <a:buNone/>
            </a:pPr>
            <a:r>
              <a:rPr lang="el-GR" b="1" dirty="0"/>
              <a:t>Χαρακτηριστικά και εφαρμογές</a:t>
            </a:r>
          </a:p>
          <a:p>
            <a:pPr lvl="0"/>
            <a:r>
              <a:rPr lang="el-GR" dirty="0"/>
              <a:t>Βιολογική προέλευση: </a:t>
            </a:r>
            <a:r>
              <a:rPr lang="el-GR" dirty="0" smtClean="0"/>
              <a:t>Αντί </a:t>
            </a:r>
            <a:r>
              <a:rPr lang="el-GR" dirty="0"/>
              <a:t>να βασίζονται σε πετρελαιοειδή, τα </a:t>
            </a:r>
            <a:r>
              <a:rPr lang="el-GR" dirty="0" err="1"/>
              <a:t>βιοπλαστικά</a:t>
            </a:r>
            <a:r>
              <a:rPr lang="el-GR" dirty="0"/>
              <a:t> από ζαχαροκάλαμο προέρχονται από ανανεώσιμες πηγές φυτικής προέλευσης. </a:t>
            </a:r>
          </a:p>
          <a:p>
            <a:pPr lvl="0"/>
            <a:r>
              <a:rPr lang="el-GR" dirty="0" err="1"/>
              <a:t>Ανακυκλωσιμότητα</a:t>
            </a:r>
            <a:r>
              <a:rPr lang="el-GR" dirty="0"/>
              <a:t>: </a:t>
            </a:r>
            <a:r>
              <a:rPr lang="el-GR" dirty="0" smtClean="0"/>
              <a:t>Τα </a:t>
            </a:r>
            <a:r>
              <a:rPr lang="el-GR" dirty="0"/>
              <a:t>προϊόντα αυτά είναι πλήρως ανακυκλώσιμα, μειώνοντας την ανάγκη για συμβατικά πλαστικά. </a:t>
            </a:r>
          </a:p>
          <a:p>
            <a:pPr lvl="0"/>
            <a:r>
              <a:rPr lang="el-GR" dirty="0" err="1"/>
              <a:t>Βιοδιασπασιμότητα</a:t>
            </a:r>
            <a:r>
              <a:rPr lang="el-GR" dirty="0"/>
              <a:t>: </a:t>
            </a:r>
            <a:r>
              <a:rPr lang="el-GR" dirty="0" smtClean="0"/>
              <a:t>Πολλά </a:t>
            </a:r>
            <a:r>
              <a:rPr lang="el-GR" dirty="0"/>
              <a:t>προϊόντα από ζαχαροκάλαμο είναι επίσης βιοδιασπώμενα, διασπώμενα σε διοξείδιο του άνθρακα, νερό και φυσικές ουσίες σε βιομηχανικές εγκαταστάσεις </a:t>
            </a:r>
            <a:r>
              <a:rPr lang="el-GR" dirty="0" err="1"/>
              <a:t>κομποστοποίησης</a:t>
            </a:r>
            <a:r>
              <a:rPr lang="el-GR" dirty="0"/>
              <a:t>. </a:t>
            </a:r>
          </a:p>
          <a:p>
            <a:pPr lvl="0"/>
            <a:r>
              <a:rPr lang="el-GR" dirty="0"/>
              <a:t>Εφαρμογές: </a:t>
            </a:r>
            <a:r>
              <a:rPr lang="el-GR" dirty="0" smtClean="0"/>
              <a:t>Χρησιμοποιούνται </a:t>
            </a:r>
            <a:r>
              <a:rPr lang="el-GR" dirty="0"/>
              <a:t>ευρέως για τη δημιουργία βιολογικών σκευών, δοχείων και άλλων τύπων συσκευασιών, προσφέροντας βιώσιμες λύσεις για την εστίαση και την παραγωγή τροφίμων. </a:t>
            </a:r>
          </a:p>
          <a:p>
            <a:endParaRPr lang="el-GR" dirty="0"/>
          </a:p>
          <a:p>
            <a:pPr lvl="0"/>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029968" y="269748"/>
            <a:ext cx="7729728" cy="1188720"/>
          </a:xfrm>
        </p:spPr>
        <p:txBody>
          <a:bodyPr>
            <a:normAutofit/>
          </a:bodyPr>
          <a:lstStyle/>
          <a:p>
            <a:r>
              <a:rPr lang="el-GR" dirty="0" err="1" smtClean="0"/>
              <a:t>κομποστοποιηση</a:t>
            </a:r>
            <a:endParaRPr lang="el-GR" dirty="0"/>
          </a:p>
        </p:txBody>
      </p:sp>
      <p:sp>
        <p:nvSpPr>
          <p:cNvPr id="3" name="Θέση περιεχομένου 2"/>
          <p:cNvSpPr>
            <a:spLocks noGrp="1"/>
          </p:cNvSpPr>
          <p:nvPr>
            <p:ph idx="1"/>
          </p:nvPr>
        </p:nvSpPr>
        <p:spPr>
          <a:xfrm>
            <a:off x="219456" y="1883664"/>
            <a:ext cx="11731752" cy="1636776"/>
          </a:xfrm>
        </p:spPr>
        <p:txBody>
          <a:bodyPr>
            <a:noAutofit/>
          </a:bodyPr>
          <a:lstStyle/>
          <a:p>
            <a:pPr lvl="0" algn="just"/>
            <a:r>
              <a:rPr lang="el-GR" b="1" dirty="0" err="1"/>
              <a:t>Κομποστοποιήσιμα</a:t>
            </a:r>
            <a:r>
              <a:rPr lang="el-GR" b="1" dirty="0"/>
              <a:t> προϊόντα</a:t>
            </a:r>
            <a:r>
              <a:rPr lang="el-GR" dirty="0"/>
              <a:t> είναι υλικά που έχουν σχεδιαστεί ώστε, κάτω από κατάλληλες συνθήκες, να διασπώνται σε οργανική ύλη (</a:t>
            </a:r>
            <a:r>
              <a:rPr lang="el-GR" dirty="0" err="1"/>
              <a:t>κομπόστ</a:t>
            </a:r>
            <a:r>
              <a:rPr lang="el-GR" dirty="0"/>
              <a:t>), νερό και CO₂, χωρίς να αφήνουν τοξικά ή </a:t>
            </a:r>
            <a:r>
              <a:rPr lang="el-GR" dirty="0" err="1"/>
              <a:t>μικροπλαστικά</a:t>
            </a:r>
            <a:r>
              <a:rPr lang="el-GR" dirty="0"/>
              <a:t>.</a:t>
            </a:r>
          </a:p>
          <a:p>
            <a:pPr lvl="0" algn="just"/>
            <a:r>
              <a:rPr lang="el-GR" dirty="0"/>
              <a:t>Η </a:t>
            </a:r>
            <a:r>
              <a:rPr lang="el-GR" dirty="0" err="1"/>
              <a:t>κομποστοποίηση</a:t>
            </a:r>
            <a:r>
              <a:rPr lang="el-GR" dirty="0"/>
              <a:t> μπορεί να είναι </a:t>
            </a:r>
            <a:r>
              <a:rPr lang="el-GR" b="1" dirty="0"/>
              <a:t>βιομηχανική</a:t>
            </a:r>
            <a:r>
              <a:rPr lang="el-GR" dirty="0"/>
              <a:t> (σε ειδικές εγκαταστάσεις) ή </a:t>
            </a:r>
            <a:r>
              <a:rPr lang="el-GR" b="1" dirty="0"/>
              <a:t>οικιακή</a:t>
            </a:r>
            <a:r>
              <a:rPr lang="el-GR" dirty="0"/>
              <a:t> (σε κάδους </a:t>
            </a:r>
            <a:r>
              <a:rPr lang="el-GR" dirty="0" err="1"/>
              <a:t>κομποστοποίησης</a:t>
            </a:r>
            <a:r>
              <a:rPr lang="el-GR" dirty="0"/>
              <a:t> σε κήπους/σπίτια).</a:t>
            </a:r>
          </a:p>
        </p:txBody>
      </p:sp>
      <p:graphicFrame>
        <p:nvGraphicFramePr>
          <p:cNvPr id="4" name="Διάγραμμα 3"/>
          <p:cNvGraphicFramePr/>
          <p:nvPr>
            <p:extLst>
              <p:ext uri="{D42A27DB-BD31-4B8C-83A1-F6EECF244321}">
                <p14:modId xmlns:p14="http://schemas.microsoft.com/office/powerpoint/2010/main" val="4145883206"/>
              </p:ext>
            </p:extLst>
          </p:nvPr>
        </p:nvGraphicFramePr>
        <p:xfrm>
          <a:off x="164592" y="3419856"/>
          <a:ext cx="7424928" cy="30998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714744" y="3790188"/>
            <a:ext cx="5477256" cy="2862322"/>
          </a:xfrm>
          <a:prstGeom prst="rect">
            <a:avLst/>
          </a:prstGeom>
          <a:noFill/>
        </p:spPr>
        <p:txBody>
          <a:bodyPr wrap="square" rtlCol="0">
            <a:spAutoFit/>
          </a:bodyPr>
          <a:lstStyle/>
          <a:p>
            <a:r>
              <a:rPr lang="el-GR" b="1" dirty="0"/>
              <a:t>Προβλήματα / Περιορισμοί</a:t>
            </a:r>
            <a:endParaRPr lang="el-GR" dirty="0"/>
          </a:p>
          <a:p>
            <a:pPr marL="285750" lvl="0" indent="-285750">
              <a:buFont typeface="Arial" panose="020B0604020202020204" pitchFamily="34" charset="0"/>
              <a:buChar char="•"/>
            </a:pPr>
            <a:r>
              <a:rPr lang="el-GR" dirty="0"/>
              <a:t>Δεν διασπώνται σωστά αν πεταχτούν σε χωματερή ή στον μπλε </a:t>
            </a:r>
            <a:r>
              <a:rPr lang="el-GR" dirty="0" smtClean="0"/>
              <a:t>κάδο.</a:t>
            </a:r>
            <a:endParaRPr lang="el-GR" dirty="0"/>
          </a:p>
          <a:p>
            <a:pPr marL="285750" lvl="0" indent="-285750">
              <a:buFont typeface="Arial" panose="020B0604020202020204" pitchFamily="34" charset="0"/>
              <a:buChar char="•"/>
            </a:pPr>
            <a:r>
              <a:rPr lang="el-GR" dirty="0" smtClean="0"/>
              <a:t>Συχνά </a:t>
            </a:r>
            <a:r>
              <a:rPr lang="el-GR" dirty="0"/>
              <a:t>μπερδεύουν τους καταναλωτές </a:t>
            </a:r>
            <a:r>
              <a:rPr lang="el-GR" dirty="0" smtClean="0"/>
              <a:t>βιοδιασπώμενο </a:t>
            </a:r>
            <a:r>
              <a:rPr lang="el-GR" dirty="0"/>
              <a:t>≠ </a:t>
            </a:r>
            <a:r>
              <a:rPr lang="el-GR" dirty="0" err="1" smtClean="0"/>
              <a:t>κομποστοποιήσιμο</a:t>
            </a:r>
            <a:r>
              <a:rPr lang="el-GR" dirty="0" smtClean="0"/>
              <a:t>.</a:t>
            </a:r>
          </a:p>
          <a:p>
            <a:pPr marL="285750" lvl="0" indent="-285750">
              <a:buFont typeface="Arial" panose="020B0604020202020204" pitchFamily="34" charset="0"/>
              <a:buChar char="•"/>
            </a:pPr>
            <a:r>
              <a:rPr lang="el-GR" dirty="0" smtClean="0"/>
              <a:t>Είναι </a:t>
            </a:r>
            <a:r>
              <a:rPr lang="el-GR" dirty="0"/>
              <a:t>ακριβότερες από τις κοινές πλαστικές </a:t>
            </a:r>
            <a:r>
              <a:rPr lang="el-GR" dirty="0" smtClean="0"/>
              <a:t>σακούλες.</a:t>
            </a:r>
          </a:p>
          <a:p>
            <a:pPr marL="285750" lvl="0" indent="-285750">
              <a:buFont typeface="Arial" panose="020B0604020202020204" pitchFamily="34" charset="0"/>
              <a:buChar char="•"/>
            </a:pPr>
            <a:r>
              <a:rPr lang="el-GR" dirty="0" smtClean="0"/>
              <a:t>Απαιτούν </a:t>
            </a:r>
            <a:r>
              <a:rPr lang="el-GR" dirty="0"/>
              <a:t>υποδομές (κάδους καφέ, βιομηχανικές μονάδες </a:t>
            </a:r>
            <a:r>
              <a:rPr lang="el-GR" dirty="0" err="1"/>
              <a:t>κομποστοποίησης</a:t>
            </a:r>
            <a:r>
              <a:rPr lang="el-GR" dirty="0"/>
              <a:t>).</a:t>
            </a:r>
          </a:p>
          <a:p>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21408" y="251460"/>
            <a:ext cx="7729728" cy="1188720"/>
          </a:xfrm>
        </p:spPr>
        <p:txBody>
          <a:bodyPr>
            <a:normAutofit/>
          </a:bodyPr>
          <a:lstStyle/>
          <a:p>
            <a:r>
              <a:rPr lang="el-GR" dirty="0"/>
              <a:t>Βιοδιασπώμενα Υλικά σε </a:t>
            </a:r>
            <a:r>
              <a:rPr lang="el-GR" dirty="0" err="1"/>
              <a:t>υλικα</a:t>
            </a:r>
            <a:r>
              <a:rPr lang="el-GR" dirty="0"/>
              <a:t> </a:t>
            </a:r>
            <a:r>
              <a:rPr lang="el-GR" dirty="0" err="1"/>
              <a:t>συκευασιας</a:t>
            </a:r>
            <a:endParaRPr lang="el-GR" dirty="0"/>
          </a:p>
        </p:txBody>
      </p:sp>
      <p:sp>
        <p:nvSpPr>
          <p:cNvPr id="4" name="TextBox 3"/>
          <p:cNvSpPr txBox="1"/>
          <p:nvPr/>
        </p:nvSpPr>
        <p:spPr>
          <a:xfrm>
            <a:off x="347472" y="1847088"/>
            <a:ext cx="6236208" cy="4801314"/>
          </a:xfrm>
          <a:prstGeom prst="rect">
            <a:avLst/>
          </a:prstGeom>
          <a:noFill/>
        </p:spPr>
        <p:txBody>
          <a:bodyPr wrap="square" rtlCol="0">
            <a:spAutoFit/>
          </a:bodyPr>
          <a:lstStyle/>
          <a:p>
            <a:r>
              <a:rPr lang="el-GR" b="1" dirty="0"/>
              <a:t>Πώς γίνονται οι βιοδιασπώμενες συσκευασίες:</a:t>
            </a:r>
            <a:endParaRPr lang="el-GR" sz="1400" dirty="0"/>
          </a:p>
          <a:p>
            <a:pPr lvl="0"/>
            <a:r>
              <a:rPr lang="el-GR" b="1" dirty="0"/>
              <a:t>Παραγωγή πρώτης ύλης</a:t>
            </a:r>
            <a:endParaRPr lang="el-GR" sz="1600" dirty="0"/>
          </a:p>
          <a:p>
            <a:pPr marL="742950" lvl="1" indent="-285750">
              <a:buFont typeface="Arial" panose="020B0604020202020204" pitchFamily="34" charset="0"/>
              <a:buChar char="•"/>
            </a:pPr>
            <a:r>
              <a:rPr lang="el-GR" dirty="0"/>
              <a:t>Λαμβάνονται φυσικές ύλες (άμυλο από καλαμπόκι/πατάτα, κυτταρίνη, </a:t>
            </a:r>
            <a:r>
              <a:rPr lang="el-GR" dirty="0" err="1"/>
              <a:t>ζαχαρικά</a:t>
            </a:r>
            <a:r>
              <a:rPr lang="el-GR" dirty="0"/>
              <a:t> υποπροϊόντα</a:t>
            </a:r>
            <a:r>
              <a:rPr lang="el-GR" dirty="0" smtClean="0"/>
              <a:t>).</a:t>
            </a:r>
            <a:endParaRPr lang="el-GR" sz="1600" dirty="0"/>
          </a:p>
          <a:p>
            <a:pPr marL="742950" lvl="1" indent="-285750">
              <a:buFont typeface="Arial" panose="020B0604020202020204" pitchFamily="34" charset="0"/>
              <a:buChar char="•"/>
            </a:pPr>
            <a:r>
              <a:rPr lang="el-GR" dirty="0" smtClean="0"/>
              <a:t>Μέσω </a:t>
            </a:r>
            <a:r>
              <a:rPr lang="el-GR" dirty="0"/>
              <a:t>χημικής επεξεργασίας ή ζύμωσης με βακτήρια παράγονται πολυμερή όπως </a:t>
            </a:r>
            <a:r>
              <a:rPr lang="el-GR" b="1" dirty="0"/>
              <a:t>PLA (</a:t>
            </a:r>
            <a:r>
              <a:rPr lang="el-GR" b="1" dirty="0" err="1"/>
              <a:t>πολυγαλακτικό</a:t>
            </a:r>
            <a:r>
              <a:rPr lang="el-GR" b="1" dirty="0"/>
              <a:t> οξύ)</a:t>
            </a:r>
            <a:r>
              <a:rPr lang="el-GR" dirty="0"/>
              <a:t> ή </a:t>
            </a:r>
            <a:r>
              <a:rPr lang="el-GR" b="1" dirty="0"/>
              <a:t>PHA (</a:t>
            </a:r>
            <a:r>
              <a:rPr lang="el-GR" b="1" dirty="0" err="1"/>
              <a:t>πολυυδροξυαλκανοϊκά</a:t>
            </a:r>
            <a:r>
              <a:rPr lang="el-GR" b="1" dirty="0"/>
              <a:t>)</a:t>
            </a:r>
            <a:r>
              <a:rPr lang="el-GR" dirty="0"/>
              <a:t>.</a:t>
            </a:r>
            <a:endParaRPr lang="el-GR" sz="1600" dirty="0"/>
          </a:p>
          <a:p>
            <a:pPr lvl="0"/>
            <a:r>
              <a:rPr lang="el-GR" b="1" dirty="0"/>
              <a:t>Μετατροπή σε πλαστικό</a:t>
            </a:r>
            <a:endParaRPr lang="el-GR" sz="1600" dirty="0"/>
          </a:p>
          <a:p>
            <a:pPr marL="742950" lvl="1" indent="-285750">
              <a:buFont typeface="Arial" panose="020B0604020202020204" pitchFamily="34" charset="0"/>
              <a:buChar char="•"/>
            </a:pPr>
            <a:r>
              <a:rPr lang="el-GR" dirty="0"/>
              <a:t>Οι </a:t>
            </a:r>
            <a:r>
              <a:rPr lang="el-GR" dirty="0" err="1"/>
              <a:t>βιοπολυμερείς</a:t>
            </a:r>
            <a:r>
              <a:rPr lang="el-GR" dirty="0"/>
              <a:t> κόκκοι </a:t>
            </a:r>
            <a:r>
              <a:rPr lang="el-GR" dirty="0" err="1"/>
              <a:t>θερμοπλαστικοποιούνται</a:t>
            </a:r>
            <a:r>
              <a:rPr lang="el-GR" dirty="0"/>
              <a:t> (σαν το κλασικό πλαστικό) και γίνονται φύλλα, φιλμ ή καλούπια.</a:t>
            </a:r>
            <a:endParaRPr lang="el-GR" sz="1600" dirty="0"/>
          </a:p>
          <a:p>
            <a:pPr lvl="0"/>
            <a:r>
              <a:rPr lang="el-GR" b="1" dirty="0"/>
              <a:t>Κατασκευή </a:t>
            </a:r>
            <a:r>
              <a:rPr lang="el-GR" b="1" dirty="0" smtClean="0"/>
              <a:t>συσκευασιών</a:t>
            </a:r>
            <a:endParaRPr lang="el-GR" sz="1600" dirty="0" smtClean="0"/>
          </a:p>
          <a:p>
            <a:pPr marL="742950" lvl="1" indent="-285750">
              <a:buFont typeface="Arial" panose="020B0604020202020204" pitchFamily="34" charset="0"/>
              <a:buChar char="•"/>
            </a:pPr>
            <a:r>
              <a:rPr lang="el-GR" dirty="0" smtClean="0"/>
              <a:t>Εφαρμόζονται σε σακούλες, μπουκάλια, ποτήρια, καλαμάκια, φιλμ περιτυλίγματος τροφίμων.</a:t>
            </a:r>
            <a:endParaRPr lang="el-GR" sz="1600" dirty="0" smtClean="0"/>
          </a:p>
          <a:p>
            <a:pPr marL="742950" lvl="1" indent="-285750">
              <a:buFont typeface="Arial" panose="020B0604020202020204" pitchFamily="34" charset="0"/>
              <a:buChar char="•"/>
            </a:pPr>
            <a:r>
              <a:rPr lang="el-GR" dirty="0" smtClean="0"/>
              <a:t>Σε </a:t>
            </a:r>
            <a:r>
              <a:rPr lang="el-GR" dirty="0"/>
              <a:t>ειδικές περιπτώσεις, προστίθενται φυσικές ίνες (π.χ. μπαμπού, κάνναβη) για ενίσχυση.</a:t>
            </a:r>
            <a:endParaRPr lang="el-GR" sz="1600" dirty="0"/>
          </a:p>
        </p:txBody>
      </p:sp>
      <p:sp>
        <p:nvSpPr>
          <p:cNvPr id="3" name="TextBox 2"/>
          <p:cNvSpPr txBox="1"/>
          <p:nvPr/>
        </p:nvSpPr>
        <p:spPr>
          <a:xfrm>
            <a:off x="7214616" y="1847088"/>
            <a:ext cx="4818888" cy="3693319"/>
          </a:xfrm>
          <a:prstGeom prst="rect">
            <a:avLst/>
          </a:prstGeom>
          <a:noFill/>
        </p:spPr>
        <p:txBody>
          <a:bodyPr wrap="square" rtlCol="0">
            <a:spAutoFit/>
          </a:bodyPr>
          <a:lstStyle/>
          <a:p>
            <a:r>
              <a:rPr lang="el-GR" b="1" dirty="0"/>
              <a:t>Εφαρμογές</a:t>
            </a:r>
            <a:r>
              <a:rPr lang="el-GR" b="1" dirty="0" smtClean="0"/>
              <a:t>:</a:t>
            </a:r>
          </a:p>
          <a:p>
            <a:endParaRPr lang="el-GR" dirty="0"/>
          </a:p>
          <a:p>
            <a:pPr marL="285750" lvl="0" indent="-285750">
              <a:buFont typeface="Arial" panose="020B0604020202020204" pitchFamily="34" charset="0"/>
              <a:buChar char="•"/>
            </a:pPr>
            <a:r>
              <a:rPr lang="el-GR" dirty="0"/>
              <a:t>Φιλμ περιτυλίγματος τροφίμων </a:t>
            </a:r>
            <a:endParaRPr lang="el-GR" dirty="0"/>
          </a:p>
          <a:p>
            <a:pPr marL="285750" lvl="0" indent="-285750">
              <a:buFont typeface="Arial" panose="020B0604020202020204" pitchFamily="34" charset="0"/>
              <a:buChar char="•"/>
            </a:pPr>
            <a:r>
              <a:rPr lang="el-GR" dirty="0" smtClean="0"/>
              <a:t>Ποτήρια</a:t>
            </a:r>
            <a:r>
              <a:rPr lang="el-GR" dirty="0"/>
              <a:t>, μαχαιροπίρουνα, καλαμάκια PLA.</a:t>
            </a:r>
          </a:p>
          <a:p>
            <a:pPr marL="285750" lvl="0" indent="-285750">
              <a:buFont typeface="Arial" panose="020B0604020202020204" pitchFamily="34" charset="0"/>
              <a:buChar char="•"/>
            </a:pPr>
            <a:r>
              <a:rPr lang="el-GR" dirty="0"/>
              <a:t>Σακούλες σούπερ </a:t>
            </a:r>
            <a:r>
              <a:rPr lang="el-GR" dirty="0" err="1"/>
              <a:t>μάρκετ</a:t>
            </a:r>
            <a:r>
              <a:rPr lang="el-GR" dirty="0"/>
              <a:t> από άμυλο (</a:t>
            </a:r>
            <a:r>
              <a:rPr lang="el-GR" dirty="0" err="1"/>
              <a:t>κομποστοποιήσιμες</a:t>
            </a:r>
            <a:r>
              <a:rPr lang="el-GR" dirty="0"/>
              <a:t>).</a:t>
            </a:r>
          </a:p>
          <a:p>
            <a:pPr marL="285750" lvl="0" indent="-285750">
              <a:buFont typeface="Arial" panose="020B0604020202020204" pitchFamily="34" charset="0"/>
              <a:buChar char="•"/>
            </a:pPr>
            <a:r>
              <a:rPr lang="el-GR" dirty="0"/>
              <a:t>Συσκευασίες φρούτων &amp; λαχανικών που </a:t>
            </a:r>
            <a:r>
              <a:rPr lang="el-GR" dirty="0" smtClean="0"/>
              <a:t>αναπνέουν..</a:t>
            </a:r>
            <a:endParaRPr lang="el-GR" dirty="0"/>
          </a:p>
          <a:p>
            <a:pPr marL="285750" lvl="0" indent="-285750">
              <a:buFont typeface="Arial" panose="020B0604020202020204" pitchFamily="34" charset="0"/>
              <a:buChar char="•"/>
            </a:pPr>
            <a:r>
              <a:rPr lang="el-GR" dirty="0"/>
              <a:t>Συσκευασίες “</a:t>
            </a:r>
            <a:r>
              <a:rPr lang="el-GR" dirty="0" err="1"/>
              <a:t>active</a:t>
            </a:r>
            <a:r>
              <a:rPr lang="el-GR" dirty="0"/>
              <a:t> </a:t>
            </a:r>
            <a:r>
              <a:rPr lang="el-GR" dirty="0" err="1"/>
              <a:t>packaging</a:t>
            </a:r>
            <a:r>
              <a:rPr lang="el-GR" dirty="0"/>
              <a:t>”: ενσωματώνουν φυσικά </a:t>
            </a:r>
            <a:r>
              <a:rPr lang="el-GR" dirty="0" err="1"/>
              <a:t>αντιμικροβιακά</a:t>
            </a:r>
            <a:r>
              <a:rPr lang="el-GR" dirty="0"/>
              <a:t> ώστε να παρατείνουν τη διάρκεια ζωής του τροφίμου και μετά αποσυντίθενται.</a:t>
            </a:r>
          </a:p>
          <a:p>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32813" y="305931"/>
            <a:ext cx="7729728" cy="1188720"/>
          </a:xfrm>
        </p:spPr>
        <p:txBody>
          <a:bodyPr>
            <a:normAutofit fontScale="90000"/>
          </a:bodyPr>
          <a:lstStyle/>
          <a:p>
            <a:r>
              <a:rPr lang="el-GR" sz="4000" dirty="0" err="1" smtClean="0">
                <a:effectLst/>
                <a:latin typeface="Aptos" panose="020B0004020202020204" pitchFamily="34" charset="0"/>
                <a:ea typeface="Aptos" panose="020B0004020202020204" pitchFamily="34" charset="0"/>
                <a:cs typeface="Times New Roman" panose="02020603050405020304" pitchFamily="18" charset="0"/>
              </a:rPr>
              <a:t>Βιωσιμη</a:t>
            </a:r>
            <a:r>
              <a:rPr lang="el-GR" sz="4000" dirty="0" smtClean="0">
                <a:effectLst/>
                <a:latin typeface="Aptos" panose="020B0004020202020204" pitchFamily="34" charset="0"/>
                <a:ea typeface="Aptos" panose="020B0004020202020204" pitchFamily="34" charset="0"/>
                <a:cs typeface="Times New Roman" panose="02020603050405020304" pitchFamily="18" charset="0"/>
              </a:rPr>
              <a:t> </a:t>
            </a:r>
            <a:r>
              <a:rPr lang="el-GR" sz="4000" dirty="0" err="1" smtClean="0">
                <a:effectLst/>
                <a:latin typeface="Aptos" panose="020B0004020202020204" pitchFamily="34" charset="0"/>
                <a:ea typeface="Aptos" panose="020B0004020202020204" pitchFamily="34" charset="0"/>
                <a:cs typeface="Times New Roman" panose="02020603050405020304" pitchFamily="18" charset="0"/>
              </a:rPr>
              <a:t>αναπτυξη</a:t>
            </a:r>
            <a:r>
              <a:rPr lang="el-GR" sz="4000" dirty="0">
                <a:latin typeface="Aptos" panose="020B0004020202020204" pitchFamily="34" charset="0"/>
                <a:ea typeface="Aptos" panose="020B0004020202020204" pitchFamily="34" charset="0"/>
                <a:cs typeface="Times New Roman" panose="02020603050405020304" pitchFamily="18" charset="0"/>
              </a:rPr>
              <a:t> </a:t>
            </a:r>
            <a:r>
              <a:rPr lang="el-GR" sz="4000" dirty="0" smtClean="0">
                <a:latin typeface="Aptos" panose="020B0004020202020204" pitchFamily="34" charset="0"/>
                <a:ea typeface="Aptos" panose="020B0004020202020204" pitchFamily="34" charset="0"/>
                <a:cs typeface="Times New Roman" panose="02020603050405020304" pitchFamily="18" charset="0"/>
              </a:rPr>
              <a:t>και </a:t>
            </a:r>
            <a:r>
              <a:rPr lang="el-GR" sz="4000" dirty="0" err="1" smtClean="0">
                <a:effectLst/>
                <a:latin typeface="Aptos" panose="020B0004020202020204" pitchFamily="34" charset="0"/>
                <a:ea typeface="Aptos" panose="020B0004020202020204" pitchFamily="34" charset="0"/>
                <a:cs typeface="Times New Roman" panose="02020603050405020304" pitchFamily="18" charset="0"/>
              </a:rPr>
              <a:t>κοινωνικη</a:t>
            </a:r>
            <a:r>
              <a:rPr lang="el-GR" sz="4000" dirty="0" smtClean="0">
                <a:effectLst/>
                <a:latin typeface="Aptos" panose="020B0004020202020204" pitchFamily="34" charset="0"/>
                <a:ea typeface="Aptos" panose="020B0004020202020204" pitchFamily="34" charset="0"/>
                <a:cs typeface="Times New Roman" panose="02020603050405020304" pitchFamily="18" charset="0"/>
              </a:rPr>
              <a:t> </a:t>
            </a:r>
            <a:r>
              <a:rPr lang="el-GR" sz="4000" dirty="0" err="1" smtClean="0">
                <a:effectLst/>
                <a:latin typeface="Aptos" panose="020B0004020202020204" pitchFamily="34" charset="0"/>
                <a:ea typeface="Aptos" panose="020B0004020202020204" pitchFamily="34" charset="0"/>
                <a:cs typeface="Times New Roman" panose="02020603050405020304" pitchFamily="18" charset="0"/>
              </a:rPr>
              <a:t>ευθυνη</a:t>
            </a:r>
            <a:endParaRPr lang="el-GR" sz="40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Θέση περιεχομένου 2"/>
          <p:cNvSpPr>
            <a:spLocks noGrp="1"/>
          </p:cNvSpPr>
          <p:nvPr>
            <p:ph idx="1"/>
          </p:nvPr>
        </p:nvSpPr>
        <p:spPr>
          <a:xfrm>
            <a:off x="147832" y="1857836"/>
            <a:ext cx="6947912" cy="5000164"/>
          </a:xfrm>
        </p:spPr>
        <p:txBody>
          <a:bodyPr>
            <a:normAutofit fontScale="92500" lnSpcReduction="10000"/>
          </a:bodyPr>
          <a:lstStyle/>
          <a:p>
            <a:r>
              <a:rPr lang="el-GR" dirty="0"/>
              <a:t>Βιώσιμη ανάπτυξη είναι η ανάπτυξη που καλύπτει τις ανάγκες του παρόντος χωρίς να υπονομεύει την ικανότητα των μελλοντικών γενεών να καλύψουν τις δικές τους ανάγκες</a:t>
            </a:r>
            <a:r>
              <a:rPr lang="el-GR" dirty="0" smtClean="0"/>
              <a:t>.</a:t>
            </a:r>
          </a:p>
          <a:p>
            <a:endParaRPr lang="el-GR" dirty="0"/>
          </a:p>
          <a:p>
            <a:pPr marL="0" indent="0">
              <a:buNone/>
            </a:pPr>
            <a:r>
              <a:rPr lang="el-GR" b="1" dirty="0"/>
              <a:t>Βασικοί Άξονες της Βιώσιμης Ανάπτυξης</a:t>
            </a:r>
          </a:p>
          <a:p>
            <a:r>
              <a:rPr lang="el-GR" dirty="0"/>
              <a:t>Περιβαλλοντικός Άξονας</a:t>
            </a:r>
          </a:p>
          <a:p>
            <a:r>
              <a:rPr lang="el-GR" dirty="0"/>
              <a:t>Κοινωνικός Άξονας</a:t>
            </a:r>
          </a:p>
          <a:p>
            <a:r>
              <a:rPr lang="el-GR" dirty="0"/>
              <a:t>Οικονομικός </a:t>
            </a:r>
            <a:r>
              <a:rPr lang="el-GR" dirty="0" smtClean="0"/>
              <a:t>Άξονας</a:t>
            </a:r>
          </a:p>
          <a:p>
            <a:endParaRPr lang="el-GR" dirty="0"/>
          </a:p>
          <a:p>
            <a:pPr marL="0" indent="0">
              <a:buNone/>
            </a:pPr>
            <a:r>
              <a:rPr lang="el-GR" b="1" dirty="0"/>
              <a:t>Κοινωνική </a:t>
            </a:r>
            <a:r>
              <a:rPr lang="el-GR" b="1" dirty="0" smtClean="0"/>
              <a:t>Ευθύνη</a:t>
            </a:r>
          </a:p>
          <a:p>
            <a:pPr lvl="0"/>
            <a:r>
              <a:rPr lang="el-GR" dirty="0"/>
              <a:t>Περιλαμβάνει τις δεσμεύσεις των επιχειρήσεων και οργανισμών να λειτουργούν με ηθικό τρόπο και να επιστρέφουν αξία στην κοινωνία και το περιβάλλον</a:t>
            </a:r>
            <a:r>
              <a:rPr lang="el-GR" dirty="0" smtClean="0"/>
              <a:t>.</a:t>
            </a:r>
          </a:p>
          <a:p>
            <a:r>
              <a:rPr lang="el-GR" dirty="0" smtClean="0"/>
              <a:t>Η </a:t>
            </a:r>
            <a:r>
              <a:rPr lang="el-GR" dirty="0"/>
              <a:t>ενεργή συμμετοχή σε πρωτοβουλίες που στηρίζουν ευάλωτες κοινωνικές ομάδες, προωθούν την πολιτισμική και κοινωνική ανάπτυξη και ελαχιστοποιούν το οικολογικό αποτύπωμα.</a:t>
            </a:r>
          </a:p>
          <a:p>
            <a:pPr lvl="0"/>
            <a:endParaRPr lang="el-GR" dirty="0"/>
          </a:p>
          <a:p>
            <a:endParaRPr lang="el-GR" dirty="0" smtClean="0"/>
          </a:p>
          <a:p>
            <a:endParaRPr lang="el-GR" dirty="0"/>
          </a:p>
          <a:p>
            <a:endParaRPr lang="el-GR" dirty="0"/>
          </a:p>
          <a:p>
            <a:endParaRPr lang="el-GR" dirty="0"/>
          </a:p>
        </p:txBody>
      </p:sp>
      <p:pic>
        <p:nvPicPr>
          <p:cNvPr id="1026" name="Picture 2" descr="Sustainable Develop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9023" y="1943100"/>
            <a:ext cx="4640580" cy="46405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39518" y="132588"/>
            <a:ext cx="7729728" cy="1188720"/>
          </a:xfrm>
        </p:spPr>
        <p:txBody>
          <a:bodyPr/>
          <a:lstStyle/>
          <a:p>
            <a:r>
              <a:rPr lang="el-GR" dirty="0"/>
              <a:t>Βιοδιασπώμενα Υλικά </a:t>
            </a:r>
            <a:r>
              <a:rPr lang="el-GR" dirty="0" smtClean="0"/>
              <a:t>στη </a:t>
            </a:r>
            <a:r>
              <a:rPr lang="el-GR" dirty="0" err="1"/>
              <a:t>γεωργια</a:t>
            </a:r>
            <a:r>
              <a:rPr lang="el-GR" dirty="0"/>
              <a:t> </a:t>
            </a:r>
          </a:p>
        </p:txBody>
      </p:sp>
      <p:sp>
        <p:nvSpPr>
          <p:cNvPr id="3" name="Θέση περιεχομένου 2"/>
          <p:cNvSpPr>
            <a:spLocks noGrp="1"/>
          </p:cNvSpPr>
          <p:nvPr>
            <p:ph idx="1"/>
          </p:nvPr>
        </p:nvSpPr>
        <p:spPr>
          <a:xfrm>
            <a:off x="301752" y="1783080"/>
            <a:ext cx="11605260" cy="4910328"/>
          </a:xfrm>
        </p:spPr>
        <p:txBody>
          <a:bodyPr>
            <a:normAutofit fontScale="85000" lnSpcReduction="20000"/>
          </a:bodyPr>
          <a:lstStyle/>
          <a:p>
            <a:pPr marL="0" indent="0">
              <a:buNone/>
            </a:pPr>
            <a:r>
              <a:rPr lang="el-GR" b="1" dirty="0"/>
              <a:t>Πώς εφαρμόζονται στο χωράφι:</a:t>
            </a:r>
            <a:endParaRPr lang="el-GR" sz="1400" dirty="0"/>
          </a:p>
          <a:p>
            <a:pPr lvl="0"/>
            <a:r>
              <a:rPr lang="el-GR" b="1" dirty="0"/>
              <a:t>Κατασκευή αγροτικών φιλμ</a:t>
            </a:r>
            <a:endParaRPr lang="el-GR" sz="1600" dirty="0"/>
          </a:p>
          <a:p>
            <a:pPr lvl="1"/>
            <a:r>
              <a:rPr lang="el-GR" dirty="0"/>
              <a:t>Χρησιμοποιούνται πολυμερή όπως PLA ή μείγματα με άμυλο.</a:t>
            </a:r>
            <a:endParaRPr lang="el-GR" sz="1400" dirty="0"/>
          </a:p>
          <a:p>
            <a:pPr lvl="1"/>
            <a:r>
              <a:rPr lang="el-GR" dirty="0"/>
              <a:t>Το φιλμ μοιάζει με το κλασικό πλαστικό (μαύρο ή διάφανο) αλλά </a:t>
            </a:r>
            <a:r>
              <a:rPr lang="el-GR" dirty="0" err="1"/>
              <a:t>αποικοδομείται</a:t>
            </a:r>
            <a:r>
              <a:rPr lang="el-GR" dirty="0"/>
              <a:t> από μικροοργανισμούς στο έδαφος.</a:t>
            </a:r>
            <a:endParaRPr lang="el-GR" sz="1400" dirty="0"/>
          </a:p>
          <a:p>
            <a:pPr lvl="0"/>
            <a:r>
              <a:rPr lang="el-GR" b="1" dirty="0"/>
              <a:t>Εφαρμογή</a:t>
            </a:r>
            <a:endParaRPr lang="el-GR" sz="1600" dirty="0"/>
          </a:p>
          <a:p>
            <a:pPr lvl="1"/>
            <a:r>
              <a:rPr lang="el-GR" dirty="0"/>
              <a:t>Τοποθετούνται πάνω στο έδαφος (</a:t>
            </a:r>
            <a:r>
              <a:rPr lang="el-GR" dirty="0" err="1"/>
              <a:t>mulching</a:t>
            </a:r>
            <a:r>
              <a:rPr lang="el-GR" dirty="0"/>
              <a:t>) για να κρατούν την υγρασία, να μειώνουν τα ζιζάνια και να ρυθμίζουν τη θερμοκρασία.</a:t>
            </a:r>
            <a:endParaRPr lang="el-GR" sz="1400" dirty="0"/>
          </a:p>
          <a:p>
            <a:pPr lvl="1"/>
            <a:r>
              <a:rPr lang="el-GR" dirty="0"/>
              <a:t>Δεν χρειάζεται απομάκρυνση μετά τη συγκομιδή, γιατί διασπώνται στο χώμα.</a:t>
            </a:r>
            <a:endParaRPr lang="el-GR" sz="1400" dirty="0"/>
          </a:p>
          <a:p>
            <a:pPr lvl="0"/>
            <a:r>
              <a:rPr lang="el-GR" b="1" dirty="0"/>
              <a:t>Δοχεία φυτωρίων / </a:t>
            </a:r>
            <a:r>
              <a:rPr lang="el-GR" b="1" dirty="0" err="1"/>
              <a:t>pots</a:t>
            </a:r>
            <a:endParaRPr lang="el-GR" sz="1600" dirty="0"/>
          </a:p>
          <a:p>
            <a:pPr lvl="1"/>
            <a:r>
              <a:rPr lang="el-GR" dirty="0"/>
              <a:t>Φτιάχνονται από μείγμα </a:t>
            </a:r>
            <a:r>
              <a:rPr lang="el-GR" dirty="0" err="1"/>
              <a:t>βιοπολυμερών</a:t>
            </a:r>
            <a:r>
              <a:rPr lang="el-GR" dirty="0"/>
              <a:t> + οργανικά υπολείμματα (πριονίδι, άχυρο).</a:t>
            </a:r>
            <a:endParaRPr lang="el-GR" sz="1400" dirty="0"/>
          </a:p>
          <a:p>
            <a:pPr lvl="1"/>
            <a:r>
              <a:rPr lang="el-GR" dirty="0"/>
              <a:t>Φυτεύονται κατευθείαν στο έδαφος και αποσυντίθενται, απελευθερώνοντας οργανική ύλη.</a:t>
            </a:r>
            <a:endParaRPr lang="el-GR" sz="1400" dirty="0"/>
          </a:p>
          <a:p>
            <a:pPr lvl="0"/>
            <a:r>
              <a:rPr lang="el-GR" b="1" dirty="0"/>
              <a:t>Βιοδιασπώμενες συσκευασίες λιπασμάτων / φυτοφαρμάκων</a:t>
            </a:r>
            <a:endParaRPr lang="el-GR" sz="1600" dirty="0"/>
          </a:p>
          <a:p>
            <a:pPr lvl="1"/>
            <a:r>
              <a:rPr lang="el-GR" dirty="0"/>
              <a:t>Τα λιπάσματα μπαίνουν μέσα σε βιοδιασπώμενες κάψουλες ή σακουλάκια.</a:t>
            </a:r>
            <a:endParaRPr lang="el-GR" sz="1400" dirty="0"/>
          </a:p>
          <a:p>
            <a:pPr lvl="1"/>
            <a:r>
              <a:rPr lang="el-GR" dirty="0"/>
              <a:t>Στο χώμα, το περίβλημα διαλύεται και απελευθερώνει σταδιακά τη δραστική ουσία.</a:t>
            </a:r>
            <a:endParaRPr lang="el-GR" sz="1400" dirty="0"/>
          </a:p>
          <a:p>
            <a:pPr lvl="0"/>
            <a:r>
              <a:rPr lang="el-GR" b="1" dirty="0"/>
              <a:t>Σπάγκοι &amp; δίχτυα</a:t>
            </a:r>
            <a:endParaRPr lang="el-GR" sz="1600" dirty="0"/>
          </a:p>
          <a:p>
            <a:pPr lvl="1"/>
            <a:r>
              <a:rPr lang="el-GR" dirty="0"/>
              <a:t>Για καλλιέργειες ντομάτας, αγγουριού κλπ.</a:t>
            </a:r>
            <a:endParaRPr lang="el-GR" sz="1400" dirty="0"/>
          </a:p>
          <a:p>
            <a:pPr lvl="1"/>
            <a:r>
              <a:rPr lang="el-GR" dirty="0"/>
              <a:t>Μετά το τέλος της σεζόν δεν χρειάζεται μάζεμα· </a:t>
            </a:r>
            <a:r>
              <a:rPr lang="el-GR" dirty="0" err="1"/>
              <a:t>αποικοδομούνται</a:t>
            </a:r>
            <a:r>
              <a:rPr lang="el-GR" dirty="0"/>
              <a:t> μόνοι τους.</a:t>
            </a:r>
            <a:endParaRPr lang="el-GR" sz="1400" dirty="0"/>
          </a:p>
          <a:p>
            <a:pPr marL="342900" indent="-342900">
              <a:buFont typeface="+mj-lt"/>
              <a:buAutoNum type="arabicPeriod"/>
            </a:pPr>
            <a:endParaRPr lang="el-GR" dirty="0" smtClean="0"/>
          </a:p>
          <a:p>
            <a:endParaRPr lang="el-GR" dirty="0" smtClean="0"/>
          </a:p>
          <a:p>
            <a:endParaRPr lang="el-G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31136" y="342900"/>
            <a:ext cx="7729728" cy="1188720"/>
          </a:xfrm>
        </p:spPr>
        <p:txBody>
          <a:bodyPr/>
          <a:lstStyle/>
          <a:p>
            <a:r>
              <a:rPr lang="el-GR" b="1" dirty="0" smtClean="0"/>
              <a:t>Εφαρμογές Βιοδιασπώμενων Υλικών στη Γεωργία</a:t>
            </a:r>
            <a:endParaRPr lang="el-GR" dirty="0"/>
          </a:p>
        </p:txBody>
      </p:sp>
      <p:sp>
        <p:nvSpPr>
          <p:cNvPr id="3" name="Θέση περιεχομένου 2"/>
          <p:cNvSpPr>
            <a:spLocks noGrp="1"/>
          </p:cNvSpPr>
          <p:nvPr>
            <p:ph idx="1"/>
          </p:nvPr>
        </p:nvSpPr>
        <p:spPr>
          <a:xfrm>
            <a:off x="2011680" y="1851660"/>
            <a:ext cx="8339328" cy="2802636"/>
          </a:xfrm>
        </p:spPr>
        <p:txBody>
          <a:bodyPr>
            <a:normAutofit lnSpcReduction="10000"/>
          </a:bodyPr>
          <a:lstStyle/>
          <a:p>
            <a:r>
              <a:rPr lang="el-GR" b="1" dirty="0"/>
              <a:t>1. Βιοδιασπώμενα Φιλμ </a:t>
            </a:r>
            <a:r>
              <a:rPr lang="el-GR" b="1" dirty="0" err="1"/>
              <a:t>Εδαφοκάλυψης</a:t>
            </a:r>
            <a:r>
              <a:rPr lang="el-GR" b="1" dirty="0"/>
              <a:t> (</a:t>
            </a:r>
            <a:r>
              <a:rPr lang="el-GR" b="1" dirty="0" err="1"/>
              <a:t>Mulching</a:t>
            </a:r>
            <a:r>
              <a:rPr lang="el-GR" b="1" dirty="0"/>
              <a:t> </a:t>
            </a:r>
            <a:r>
              <a:rPr lang="el-GR" b="1" dirty="0" err="1"/>
              <a:t>Films</a:t>
            </a:r>
            <a:r>
              <a:rPr lang="el-GR" b="1" dirty="0"/>
              <a:t>)</a:t>
            </a:r>
            <a:endParaRPr lang="el-GR" dirty="0"/>
          </a:p>
          <a:p>
            <a:r>
              <a:rPr lang="el-GR" b="1" dirty="0"/>
              <a:t>2. Βιοδιασπώμενα Δοχεία Φυτωρίων (</a:t>
            </a:r>
            <a:r>
              <a:rPr lang="el-GR" b="1" dirty="0" err="1"/>
              <a:t>Pots</a:t>
            </a:r>
            <a:r>
              <a:rPr lang="el-GR" b="1" dirty="0"/>
              <a:t>/</a:t>
            </a:r>
            <a:r>
              <a:rPr lang="el-GR" b="1" dirty="0" err="1"/>
              <a:t>Seedlings</a:t>
            </a:r>
            <a:r>
              <a:rPr lang="el-GR" b="1" dirty="0"/>
              <a:t> </a:t>
            </a:r>
            <a:r>
              <a:rPr lang="el-GR" b="1" dirty="0" err="1"/>
              <a:t>Trays</a:t>
            </a:r>
            <a:r>
              <a:rPr lang="el-GR" b="1" dirty="0"/>
              <a:t>)</a:t>
            </a:r>
            <a:endParaRPr lang="el-GR" dirty="0"/>
          </a:p>
          <a:p>
            <a:r>
              <a:rPr lang="el-GR" b="1" dirty="0"/>
              <a:t>3. Βιοδιασπώμενα Δίχτυα και Σπάγκοι</a:t>
            </a:r>
            <a:endParaRPr lang="el-GR" dirty="0"/>
          </a:p>
          <a:p>
            <a:r>
              <a:rPr lang="el-GR" b="1" dirty="0"/>
              <a:t>4. </a:t>
            </a:r>
            <a:r>
              <a:rPr lang="el-GR" b="1" dirty="0" err="1"/>
              <a:t>Seed</a:t>
            </a:r>
            <a:r>
              <a:rPr lang="el-GR" b="1" dirty="0"/>
              <a:t> </a:t>
            </a:r>
            <a:r>
              <a:rPr lang="el-GR" b="1" dirty="0" err="1"/>
              <a:t>Tapes</a:t>
            </a:r>
            <a:r>
              <a:rPr lang="el-GR" b="1" dirty="0"/>
              <a:t> (Ταινίες Σπόρων</a:t>
            </a:r>
            <a:r>
              <a:rPr lang="el-GR" b="1" dirty="0" smtClean="0"/>
              <a:t>)</a:t>
            </a:r>
          </a:p>
          <a:p>
            <a:r>
              <a:rPr lang="el-GR" b="1" dirty="0"/>
              <a:t>5. Βιοδιασπώμενες Συσκευασίες Λιπασμάτων &amp; Φυτοφαρμάκων (</a:t>
            </a:r>
            <a:r>
              <a:rPr lang="el-GR" b="1" dirty="0" err="1"/>
              <a:t>Fertilizer</a:t>
            </a:r>
            <a:r>
              <a:rPr lang="el-GR" b="1" dirty="0"/>
              <a:t> </a:t>
            </a:r>
            <a:r>
              <a:rPr lang="el-GR" b="1" dirty="0" err="1"/>
              <a:t>Pods</a:t>
            </a:r>
            <a:r>
              <a:rPr lang="el-GR" b="1" dirty="0"/>
              <a:t>, </a:t>
            </a:r>
            <a:r>
              <a:rPr lang="el-GR" b="1" dirty="0" err="1"/>
              <a:t>Capsules</a:t>
            </a:r>
            <a:r>
              <a:rPr lang="el-GR" b="1" dirty="0"/>
              <a:t>)</a:t>
            </a:r>
            <a:endParaRPr lang="el-GR" dirty="0"/>
          </a:p>
          <a:p>
            <a:r>
              <a:rPr lang="el-GR" b="1" dirty="0"/>
              <a:t>6. Προσωρινές Κατασκευές από Βιοδιασπώμενα Υλικά (π.χ. Μικρά Θερμοκήπια ή Σκεπάσματα)</a:t>
            </a:r>
            <a:endParaRPr lang="el-GR" dirty="0"/>
          </a:p>
          <a:p>
            <a:endParaRPr lang="el-GR" dirty="0"/>
          </a:p>
          <a:p>
            <a:endParaRPr lang="el-GR" dirty="0"/>
          </a:p>
        </p:txBody>
      </p:sp>
      <p:sp>
        <p:nvSpPr>
          <p:cNvPr id="9" name="Επεξήγηση με σύννεφο 8"/>
          <p:cNvSpPr/>
          <p:nvPr/>
        </p:nvSpPr>
        <p:spPr>
          <a:xfrm>
            <a:off x="491273" y="4983480"/>
            <a:ext cx="2434807" cy="145389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ΤΙ ΕΊΝΑΙ??</a:t>
            </a:r>
            <a:endParaRPr lang="el-GR" dirty="0"/>
          </a:p>
        </p:txBody>
      </p:sp>
      <p:sp>
        <p:nvSpPr>
          <p:cNvPr id="10" name="Επεξήγηση με σύννεφο 9"/>
          <p:cNvSpPr/>
          <p:nvPr/>
        </p:nvSpPr>
        <p:spPr>
          <a:xfrm>
            <a:off x="4316240" y="4983480"/>
            <a:ext cx="2541759" cy="149509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ΠΩΣ ΛΕΙΤΟΥΡΓΟΥΝ?</a:t>
            </a:r>
            <a:endParaRPr lang="el-GR" dirty="0"/>
          </a:p>
        </p:txBody>
      </p:sp>
      <p:sp>
        <p:nvSpPr>
          <p:cNvPr id="11" name="Επεξήγηση με σύννεφο 10"/>
          <p:cNvSpPr/>
          <p:nvPr/>
        </p:nvSpPr>
        <p:spPr>
          <a:xfrm>
            <a:off x="8458745" y="4983480"/>
            <a:ext cx="2367751" cy="144022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ΕΦΑΡΜΟΓΕΣ?</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31136" y="242316"/>
            <a:ext cx="7729728" cy="1188720"/>
          </a:xfrm>
        </p:spPr>
        <p:txBody>
          <a:bodyPr/>
          <a:lstStyle/>
          <a:p>
            <a:r>
              <a:rPr lang="el-GR" b="1" dirty="0"/>
              <a:t>γιατί αξίζει η αξιοποίηση αγροτικών </a:t>
            </a:r>
            <a:r>
              <a:rPr lang="el-GR" b="1" dirty="0" smtClean="0"/>
              <a:t>υποπροϊόντων?</a:t>
            </a:r>
            <a:endParaRPr lang="el-GR" dirty="0"/>
          </a:p>
        </p:txBody>
      </p:sp>
      <p:sp>
        <p:nvSpPr>
          <p:cNvPr id="3" name="TextBox 2"/>
          <p:cNvSpPr txBox="1"/>
          <p:nvPr/>
        </p:nvSpPr>
        <p:spPr>
          <a:xfrm>
            <a:off x="2369820" y="1828800"/>
            <a:ext cx="7452360" cy="2308324"/>
          </a:xfrm>
          <a:prstGeom prst="rect">
            <a:avLst/>
          </a:prstGeom>
          <a:noFill/>
        </p:spPr>
        <p:txBody>
          <a:bodyPr wrap="square" rtlCol="0">
            <a:spAutoFit/>
          </a:bodyPr>
          <a:lstStyle/>
          <a:p>
            <a:pPr marL="285750" lvl="0" indent="-285750">
              <a:buFont typeface="Arial" panose="020B0604020202020204" pitchFamily="34" charset="0"/>
              <a:buChar char="•"/>
            </a:pPr>
            <a:r>
              <a:rPr lang="el-GR" dirty="0"/>
              <a:t>Μειώνουν τα απόβλητα στη φάρμα και τα έξοδα μεταφοράς/υγειονομικής ταφής.</a:t>
            </a:r>
          </a:p>
          <a:p>
            <a:pPr marL="285750" lvl="0" indent="-285750">
              <a:buFont typeface="Arial" panose="020B0604020202020204" pitchFamily="34" charset="0"/>
              <a:buChar char="•"/>
            </a:pPr>
            <a:r>
              <a:rPr lang="el-GR" dirty="0"/>
              <a:t>Παράγουν υλικά πρώτης ύλης (ενέργεια, </a:t>
            </a:r>
            <a:r>
              <a:rPr lang="el-GR" dirty="0" err="1"/>
              <a:t>βιοϋλικά</a:t>
            </a:r>
            <a:r>
              <a:rPr lang="el-GR" dirty="0"/>
              <a:t>, </a:t>
            </a:r>
            <a:r>
              <a:rPr lang="el-GR" dirty="0" err="1"/>
              <a:t>εδαφοβελτιωτικά</a:t>
            </a:r>
            <a:r>
              <a:rPr lang="el-GR" dirty="0"/>
              <a:t>).</a:t>
            </a:r>
          </a:p>
          <a:p>
            <a:pPr marL="285750" lvl="0" indent="-285750">
              <a:buFont typeface="Arial" panose="020B0604020202020204" pitchFamily="34" charset="0"/>
              <a:buChar char="•"/>
            </a:pPr>
            <a:r>
              <a:rPr lang="el-GR" dirty="0"/>
              <a:t>Συμβάλλουν στη </a:t>
            </a:r>
            <a:r>
              <a:rPr lang="el-GR" dirty="0" err="1"/>
              <a:t>βιοοικονομία</a:t>
            </a:r>
            <a:r>
              <a:rPr lang="el-GR" dirty="0"/>
              <a:t>: προσθέτουν αξία κοντά στην παραγωγή (τοπική επεξεργασία → θέσεις εργασίας).</a:t>
            </a:r>
          </a:p>
          <a:p>
            <a:pPr marL="285750" lvl="0" indent="-285750">
              <a:buFont typeface="Arial" panose="020B0604020202020204" pitchFamily="34" charset="0"/>
              <a:buChar char="•"/>
            </a:pPr>
            <a:r>
              <a:rPr lang="el-GR" dirty="0"/>
              <a:t>Μειώνουν εκπομπές CO₂ όταν αντικαθιστούν ορυκτά προϊόντα (π.χ. </a:t>
            </a:r>
            <a:r>
              <a:rPr lang="el-GR" dirty="0" err="1"/>
              <a:t>βιοπλαστικά</a:t>
            </a:r>
            <a:r>
              <a:rPr lang="el-GR" dirty="0"/>
              <a:t>, βιοενέργεια).</a:t>
            </a:r>
          </a:p>
          <a:p>
            <a:endParaRPr lang="el-GR" dirty="0"/>
          </a:p>
        </p:txBody>
      </p:sp>
      <p:sp>
        <p:nvSpPr>
          <p:cNvPr id="5" name="TextBox 4"/>
          <p:cNvSpPr txBox="1"/>
          <p:nvPr/>
        </p:nvSpPr>
        <p:spPr>
          <a:xfrm>
            <a:off x="457200" y="4534888"/>
            <a:ext cx="3995928" cy="1754326"/>
          </a:xfrm>
          <a:prstGeom prst="rect">
            <a:avLst/>
          </a:prstGeom>
          <a:noFill/>
        </p:spPr>
        <p:txBody>
          <a:bodyPr wrap="square" rtlCol="0">
            <a:spAutoFit/>
          </a:bodyPr>
          <a:lstStyle/>
          <a:p>
            <a:r>
              <a:rPr lang="el-GR" dirty="0" err="1" smtClean="0"/>
              <a:t>Υποπροιοντα</a:t>
            </a:r>
            <a:r>
              <a:rPr lang="en-US" dirty="0" smtClean="0"/>
              <a:t>:</a:t>
            </a:r>
          </a:p>
          <a:p>
            <a:pPr marL="285750" indent="-285750">
              <a:buFont typeface="Arial" panose="020B0604020202020204" pitchFamily="34" charset="0"/>
              <a:buChar char="•"/>
            </a:pPr>
            <a:r>
              <a:rPr lang="el-GR" dirty="0" err="1" smtClean="0"/>
              <a:t>Αχυρο</a:t>
            </a:r>
            <a:endParaRPr lang="el-GR" dirty="0" smtClean="0"/>
          </a:p>
          <a:p>
            <a:pPr marL="285750" indent="-285750">
              <a:buFont typeface="Arial" panose="020B0604020202020204" pitchFamily="34" charset="0"/>
              <a:buChar char="•"/>
            </a:pPr>
            <a:r>
              <a:rPr lang="el-GR" dirty="0" err="1" smtClean="0"/>
              <a:t>Φλοιος</a:t>
            </a:r>
            <a:r>
              <a:rPr lang="el-GR" dirty="0" smtClean="0"/>
              <a:t> </a:t>
            </a:r>
            <a:r>
              <a:rPr lang="el-GR" dirty="0" err="1" smtClean="0"/>
              <a:t>ρυζιου</a:t>
            </a:r>
            <a:endParaRPr lang="el-GR" dirty="0" smtClean="0"/>
          </a:p>
          <a:p>
            <a:pPr marL="285750" indent="-285750">
              <a:buFont typeface="Arial" panose="020B0604020202020204" pitchFamily="34" charset="0"/>
              <a:buChar char="•"/>
            </a:pPr>
            <a:r>
              <a:rPr lang="el-GR" dirty="0"/>
              <a:t>Υπολείμματα </a:t>
            </a:r>
            <a:r>
              <a:rPr lang="el-GR" dirty="0" smtClean="0"/>
              <a:t>καφέ</a:t>
            </a:r>
          </a:p>
          <a:p>
            <a:pPr marL="285750" indent="-285750">
              <a:buFont typeface="Arial" panose="020B0604020202020204" pitchFamily="34" charset="0"/>
              <a:buChar char="•"/>
            </a:pPr>
            <a:r>
              <a:rPr lang="el-GR" dirty="0"/>
              <a:t>Φύκια (θαλάσσια και γλυκού νερού</a:t>
            </a:r>
            <a:r>
              <a:rPr lang="el-GR" dirty="0" smtClean="0"/>
              <a:t>)</a:t>
            </a:r>
          </a:p>
          <a:p>
            <a:pPr marL="285750" indent="-285750">
              <a:buFont typeface="Arial" panose="020B0604020202020204" pitchFamily="34" charset="0"/>
              <a:buChar char="•"/>
            </a:pPr>
            <a:endParaRPr lang="el-GR" dirty="0"/>
          </a:p>
        </p:txBody>
      </p:sp>
      <p:cxnSp>
        <p:nvCxnSpPr>
          <p:cNvPr id="6" name="Ευθύγραμμο βέλος σύνδεσης 5"/>
          <p:cNvCxnSpPr/>
          <p:nvPr/>
        </p:nvCxnSpPr>
        <p:spPr>
          <a:xfrm flipV="1">
            <a:off x="4519422" y="4855464"/>
            <a:ext cx="1890522" cy="301753"/>
          </a:xfrm>
          <a:prstGeom prst="straightConnector1">
            <a:avLst/>
          </a:prstGeom>
          <a:ln w="825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a:off x="4601718" y="5645687"/>
            <a:ext cx="1872234" cy="297252"/>
          </a:xfrm>
          <a:prstGeom prst="straightConnector1">
            <a:avLst/>
          </a:prstGeom>
          <a:ln w="825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0" name="Έλλειψη 9"/>
          <p:cNvSpPr/>
          <p:nvPr/>
        </p:nvSpPr>
        <p:spPr>
          <a:xfrm>
            <a:off x="6931152" y="4261104"/>
            <a:ext cx="3986784" cy="9418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err="1" smtClean="0"/>
              <a:t>Συνθεση</a:t>
            </a:r>
            <a:r>
              <a:rPr lang="el-GR" dirty="0" smtClean="0"/>
              <a:t> / </a:t>
            </a:r>
            <a:r>
              <a:rPr lang="el-GR" dirty="0" err="1" smtClean="0"/>
              <a:t>Ιδιοτητες</a:t>
            </a:r>
            <a:r>
              <a:rPr lang="el-GR" dirty="0" smtClean="0"/>
              <a:t>???</a:t>
            </a:r>
            <a:endParaRPr lang="el-GR" dirty="0"/>
          </a:p>
        </p:txBody>
      </p:sp>
      <p:sp>
        <p:nvSpPr>
          <p:cNvPr id="11" name="Έλλειψη 10"/>
          <p:cNvSpPr/>
          <p:nvPr/>
        </p:nvSpPr>
        <p:spPr>
          <a:xfrm>
            <a:off x="6931152" y="5472023"/>
            <a:ext cx="3986784" cy="9418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err="1" smtClean="0"/>
              <a:t>Τροποι</a:t>
            </a:r>
            <a:r>
              <a:rPr lang="el-GR" dirty="0" smtClean="0"/>
              <a:t> </a:t>
            </a:r>
            <a:r>
              <a:rPr lang="el-GR" dirty="0" err="1" smtClean="0"/>
              <a:t>Αξιοποιησης</a:t>
            </a:r>
            <a:r>
              <a:rPr lang="el-GR" dirty="0" smtClean="0"/>
              <a:t>???</a:t>
            </a:r>
            <a:endParaRPr lang="el-G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86000" y="278892"/>
            <a:ext cx="7729728" cy="1188720"/>
          </a:xfrm>
        </p:spPr>
        <p:txBody>
          <a:bodyPr/>
          <a:lstStyle/>
          <a:p>
            <a:r>
              <a:rPr lang="el-GR" b="1" dirty="0"/>
              <a:t>Οικονομικά &amp; Επιχειρηματικά Οφέλη </a:t>
            </a:r>
            <a:endParaRPr lang="el-GR" dirty="0"/>
          </a:p>
        </p:txBody>
      </p:sp>
      <p:sp>
        <p:nvSpPr>
          <p:cNvPr id="3" name="Θέση περιεχομένου 2"/>
          <p:cNvSpPr>
            <a:spLocks noGrp="1"/>
          </p:cNvSpPr>
          <p:nvPr>
            <p:ph idx="1"/>
          </p:nvPr>
        </p:nvSpPr>
        <p:spPr>
          <a:xfrm>
            <a:off x="655320" y="2043684"/>
            <a:ext cx="10991088" cy="4283964"/>
          </a:xfrm>
        </p:spPr>
        <p:txBody>
          <a:bodyPr>
            <a:normAutofit/>
          </a:bodyPr>
          <a:lstStyle/>
          <a:p>
            <a:pPr lvl="0"/>
            <a:r>
              <a:rPr lang="el-GR" b="1" dirty="0"/>
              <a:t>Μείωση κόστους παραγωγής</a:t>
            </a:r>
            <a:r>
              <a:rPr lang="el-GR" dirty="0"/>
              <a:t/>
            </a:r>
            <a:br>
              <a:rPr lang="el-GR" dirty="0"/>
            </a:br>
            <a:r>
              <a:rPr lang="el-GR" dirty="0"/>
              <a:t>➝ Μια επιχείρηση τροφίμων που αξιοποιεί τα υπολείμματα (π.χ. φλούδες, καφέ, ορό γάλακτος) δεν πληρώνει για την απόρριψη. Αντίθετα, δημιουργεί νέα προϊόντα (π.χ. ζωοτροφές, </a:t>
            </a:r>
            <a:r>
              <a:rPr lang="el-GR" dirty="0" err="1"/>
              <a:t>βιοπλαστικά</a:t>
            </a:r>
            <a:r>
              <a:rPr lang="el-GR" dirty="0"/>
              <a:t>).</a:t>
            </a:r>
          </a:p>
          <a:p>
            <a:pPr lvl="0"/>
            <a:r>
              <a:rPr lang="el-GR" b="1" dirty="0"/>
              <a:t>Ενίσχυση εταιρικής εικόνας (</a:t>
            </a:r>
            <a:r>
              <a:rPr lang="el-GR" b="1" dirty="0" err="1"/>
              <a:t>green</a:t>
            </a:r>
            <a:r>
              <a:rPr lang="el-GR" b="1" dirty="0"/>
              <a:t> </a:t>
            </a:r>
            <a:r>
              <a:rPr lang="el-GR" b="1" dirty="0" err="1"/>
              <a:t>marketing</a:t>
            </a:r>
            <a:r>
              <a:rPr lang="el-GR" b="1" dirty="0"/>
              <a:t>)</a:t>
            </a:r>
            <a:r>
              <a:rPr lang="el-GR" dirty="0"/>
              <a:t/>
            </a:r>
            <a:br>
              <a:rPr lang="el-GR" dirty="0"/>
            </a:br>
            <a:r>
              <a:rPr lang="el-GR" dirty="0"/>
              <a:t>➝ Οι καταναλωτές προτιμούν </a:t>
            </a:r>
            <a:r>
              <a:rPr lang="el-GR" dirty="0" err="1"/>
              <a:t>brands</a:t>
            </a:r>
            <a:r>
              <a:rPr lang="el-GR" dirty="0"/>
              <a:t> που δείχνουν οικολογική συνείδηση. Στατιστικά: 60–70% των Ευρωπαίων δηλώνουν ότι προτιμούν προϊόντα με οικολογική συσκευασία.</a:t>
            </a:r>
          </a:p>
          <a:p>
            <a:pPr lvl="0"/>
            <a:r>
              <a:rPr lang="el-GR" b="1" dirty="0"/>
              <a:t>Νέες αγορές και προϊόντα</a:t>
            </a:r>
            <a:r>
              <a:rPr lang="en-US" dirty="0"/>
              <a:t/>
            </a:r>
            <a:br>
              <a:rPr lang="en-US" dirty="0"/>
            </a:br>
            <a:r>
              <a:rPr lang="en-US" dirty="0"/>
              <a:t>➝ </a:t>
            </a:r>
            <a:r>
              <a:rPr lang="el-GR" dirty="0"/>
              <a:t>Δημιουργία</a:t>
            </a:r>
            <a:r>
              <a:rPr lang="en-US" dirty="0"/>
              <a:t> niche </a:t>
            </a:r>
            <a:r>
              <a:rPr lang="el-GR" dirty="0"/>
              <a:t>αγορών</a:t>
            </a:r>
            <a:r>
              <a:rPr lang="en-US" dirty="0"/>
              <a:t>: eco-packaging, organic agriculture supplies, green construction materials.</a:t>
            </a:r>
            <a:br>
              <a:rPr lang="en-US" dirty="0"/>
            </a:br>
            <a:r>
              <a:rPr lang="el-GR" dirty="0"/>
              <a:t>➝ </a:t>
            </a:r>
            <a:r>
              <a:rPr lang="el-GR" dirty="0" err="1"/>
              <a:t>Startups</a:t>
            </a:r>
            <a:r>
              <a:rPr lang="el-GR" dirty="0"/>
              <a:t> χτίζουν </a:t>
            </a:r>
            <a:r>
              <a:rPr lang="el-GR" dirty="0" err="1"/>
              <a:t>value</a:t>
            </a:r>
            <a:r>
              <a:rPr lang="el-GR" dirty="0"/>
              <a:t> </a:t>
            </a:r>
            <a:r>
              <a:rPr lang="el-GR" dirty="0" err="1"/>
              <a:t>proposition</a:t>
            </a:r>
            <a:r>
              <a:rPr lang="el-GR" dirty="0"/>
              <a:t> αποκλειστικά πάνω στη βιωσιμότητα.</a:t>
            </a:r>
          </a:p>
          <a:p>
            <a:pPr lvl="0"/>
            <a:r>
              <a:rPr lang="el-GR" b="1" dirty="0"/>
              <a:t>Χρηματοδοτήσεις/Επιδοτήσεις από ΕΕ</a:t>
            </a:r>
            <a:r>
              <a:rPr lang="el-GR" dirty="0"/>
              <a:t/>
            </a:r>
            <a:br>
              <a:rPr lang="el-GR" dirty="0"/>
            </a:br>
            <a:r>
              <a:rPr lang="el-GR" dirty="0"/>
              <a:t>➝ Πρόγραμμα </a:t>
            </a:r>
            <a:r>
              <a:rPr lang="el-GR" dirty="0" err="1"/>
              <a:t>Horizon</a:t>
            </a:r>
            <a:r>
              <a:rPr lang="el-GR" dirty="0"/>
              <a:t> Europe, LIFE, </a:t>
            </a:r>
            <a:r>
              <a:rPr lang="el-GR" dirty="0" err="1"/>
              <a:t>Green</a:t>
            </a:r>
            <a:r>
              <a:rPr lang="el-GR" dirty="0"/>
              <a:t> </a:t>
            </a:r>
            <a:r>
              <a:rPr lang="el-GR" dirty="0" err="1"/>
              <a:t>Deal</a:t>
            </a:r>
            <a:r>
              <a:rPr lang="el-GR" dirty="0"/>
              <a:t> → δίνουν εκατομμύρια για ανάπτυξη νέων υλικών.</a:t>
            </a:r>
            <a:br>
              <a:rPr lang="el-GR" dirty="0"/>
            </a:br>
            <a:r>
              <a:rPr lang="el-GR" dirty="0"/>
              <a:t>➝ Παράδειγμα: LIFE </a:t>
            </a:r>
            <a:r>
              <a:rPr lang="el-GR" dirty="0" err="1"/>
              <a:t>Bioplast</a:t>
            </a:r>
            <a:r>
              <a:rPr lang="el-GR" dirty="0"/>
              <a:t>, χρηματοδότηση σε ερευνητικά </a:t>
            </a:r>
            <a:r>
              <a:rPr lang="el-GR" dirty="0" err="1"/>
              <a:t>projects</a:t>
            </a:r>
            <a:r>
              <a:rPr lang="el-GR" dirty="0"/>
              <a:t> για </a:t>
            </a:r>
            <a:r>
              <a:rPr lang="el-GR" dirty="0" err="1"/>
              <a:t>βιοπλαστικά</a:t>
            </a:r>
            <a:r>
              <a:rPr lang="el-GR" dirty="0"/>
              <a:t> στην </a:t>
            </a:r>
            <a:r>
              <a:rPr lang="el-GR" dirty="0" err="1"/>
              <a:t>αγροδιατροφή</a:t>
            </a:r>
            <a:r>
              <a:rPr lang="el-GR" dirty="0"/>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31136" y="397764"/>
            <a:ext cx="7729728" cy="1188720"/>
          </a:xfrm>
        </p:spPr>
        <p:txBody>
          <a:bodyPr/>
          <a:lstStyle/>
          <a:p>
            <a:r>
              <a:rPr lang="en-US" dirty="0" smtClean="0"/>
              <a:t>CASE STUDIE 1</a:t>
            </a:r>
            <a:endParaRPr lang="el-GR" dirty="0"/>
          </a:p>
        </p:txBody>
      </p:sp>
      <p:sp>
        <p:nvSpPr>
          <p:cNvPr id="3" name="Θέση περιεχομένου 2"/>
          <p:cNvSpPr>
            <a:spLocks noGrp="1"/>
          </p:cNvSpPr>
          <p:nvPr>
            <p:ph idx="1"/>
          </p:nvPr>
        </p:nvSpPr>
        <p:spPr>
          <a:xfrm>
            <a:off x="5760720" y="3396334"/>
            <a:ext cx="6309360" cy="2020825"/>
          </a:xfrm>
        </p:spPr>
        <p:txBody>
          <a:bodyPr>
            <a:normAutofit/>
          </a:bodyPr>
          <a:lstStyle/>
          <a:p>
            <a:pPr marL="0" indent="0">
              <a:buNone/>
            </a:pPr>
            <a:r>
              <a:rPr lang="el-GR" sz="2000" dirty="0">
                <a:solidFill>
                  <a:srgbClr val="FF0000"/>
                </a:solidFill>
              </a:rPr>
              <a:t>Στην Ελλάδα, το </a:t>
            </a:r>
            <a:r>
              <a:rPr lang="el-GR" sz="2000" dirty="0" err="1">
                <a:solidFill>
                  <a:srgbClr val="FF0000"/>
                </a:solidFill>
              </a:rPr>
              <a:t>project</a:t>
            </a:r>
            <a:r>
              <a:rPr lang="el-GR" sz="2000" dirty="0">
                <a:solidFill>
                  <a:srgbClr val="FF0000"/>
                </a:solidFill>
              </a:rPr>
              <a:t> </a:t>
            </a:r>
            <a:r>
              <a:rPr lang="el-GR" sz="2000" dirty="0" err="1">
                <a:solidFill>
                  <a:srgbClr val="FF0000"/>
                </a:solidFill>
              </a:rPr>
              <a:t>BlueCycle</a:t>
            </a:r>
            <a:r>
              <a:rPr lang="el-GR" sz="2000" dirty="0">
                <a:solidFill>
                  <a:srgbClr val="FF0000"/>
                </a:solidFill>
              </a:rPr>
              <a:t> αξιοποιεί τα πλαστικά δίχτυα που μέχρι τώρα κατέληγαν στη θάλασσα. Τα μετατρέπει σε πρώτη ύλη για νέες εφαρμογές, δείχνοντας πώς η βιωσιμότητα μπορεί να συνδυαστεί με τη δημιουργική </a:t>
            </a:r>
            <a:r>
              <a:rPr lang="el-GR" sz="2000" dirty="0" smtClean="0">
                <a:solidFill>
                  <a:srgbClr val="FF0000"/>
                </a:solidFill>
              </a:rPr>
              <a:t>οικονομία.</a:t>
            </a:r>
            <a:endParaRPr lang="el-GR" sz="2000" dirty="0">
              <a:solidFill>
                <a:srgbClr val="FF0000"/>
              </a:solidFill>
            </a:endParaRPr>
          </a:p>
        </p:txBody>
      </p:sp>
      <p:sp>
        <p:nvSpPr>
          <p:cNvPr id="4" name="TextBox 3"/>
          <p:cNvSpPr txBox="1"/>
          <p:nvPr/>
        </p:nvSpPr>
        <p:spPr>
          <a:xfrm>
            <a:off x="164592" y="3396334"/>
            <a:ext cx="5312664" cy="2308324"/>
          </a:xfrm>
          <a:prstGeom prst="rect">
            <a:avLst/>
          </a:prstGeom>
          <a:noFill/>
        </p:spPr>
        <p:txBody>
          <a:bodyPr wrap="square" rtlCol="0">
            <a:spAutoFit/>
          </a:bodyPr>
          <a:lstStyle/>
          <a:p>
            <a:pPr marL="285750" lvl="0" indent="-285750">
              <a:buFont typeface="Arial" panose="020B0604020202020204" pitchFamily="34" charset="0"/>
              <a:buChar char="•"/>
            </a:pPr>
            <a:r>
              <a:rPr lang="el-GR" dirty="0">
                <a:solidFill>
                  <a:srgbClr val="00B0F0"/>
                </a:solidFill>
              </a:rPr>
              <a:t>Ανακύκλωση θαλάσσιων πλαστικών (δίχτυα, σχοινιά, πλαστικά απορρίμματα) → νέα προϊόντα (έπιπλα, </a:t>
            </a:r>
            <a:r>
              <a:rPr lang="el-GR" dirty="0" err="1">
                <a:solidFill>
                  <a:srgbClr val="00B0F0"/>
                </a:solidFill>
              </a:rPr>
              <a:t>design</a:t>
            </a:r>
            <a:r>
              <a:rPr lang="el-GR" dirty="0">
                <a:solidFill>
                  <a:srgbClr val="00B0F0"/>
                </a:solidFill>
              </a:rPr>
              <a:t> αντικείμενα</a:t>
            </a:r>
            <a:r>
              <a:rPr lang="el-GR" dirty="0" smtClean="0">
                <a:solidFill>
                  <a:srgbClr val="00B0F0"/>
                </a:solidFill>
              </a:rPr>
              <a:t>).</a:t>
            </a:r>
            <a:endParaRPr lang="en-US" dirty="0" smtClean="0">
              <a:solidFill>
                <a:srgbClr val="00B0F0"/>
              </a:solidFill>
            </a:endParaRPr>
          </a:p>
          <a:p>
            <a:pPr marL="285750" lvl="0" indent="-285750">
              <a:buFont typeface="Arial" panose="020B0604020202020204" pitchFamily="34" charset="0"/>
              <a:buChar char="•"/>
            </a:pPr>
            <a:endParaRPr lang="el-GR" dirty="0">
              <a:solidFill>
                <a:srgbClr val="00B0F0"/>
              </a:solidFill>
            </a:endParaRPr>
          </a:p>
          <a:p>
            <a:pPr marL="285750" lvl="0" indent="-285750">
              <a:buFont typeface="Arial" panose="020B0604020202020204" pitchFamily="34" charset="0"/>
              <a:buChar char="•"/>
            </a:pPr>
            <a:r>
              <a:rPr lang="el-GR" dirty="0">
                <a:solidFill>
                  <a:srgbClr val="00B0F0"/>
                </a:solidFill>
              </a:rPr>
              <a:t>Συμβολή: μείωση πλαστικών αποβλήτων στο Αιγαίο, δημιουργία καινοτόμων προϊόντων </a:t>
            </a:r>
            <a:r>
              <a:rPr lang="el-GR" dirty="0" err="1">
                <a:solidFill>
                  <a:srgbClr val="00B0F0"/>
                </a:solidFill>
              </a:rPr>
              <a:t>design</a:t>
            </a:r>
            <a:r>
              <a:rPr lang="el-GR" dirty="0">
                <a:solidFill>
                  <a:srgbClr val="00B0F0"/>
                </a:solidFill>
              </a:rPr>
              <a:t>.</a:t>
            </a:r>
          </a:p>
          <a:p>
            <a:pPr marL="285750" indent="-285750">
              <a:buFont typeface="Arial" panose="020B0604020202020204" pitchFamily="34" charset="0"/>
              <a:buChar char="•"/>
            </a:pPr>
            <a:endParaRPr lang="el-GR" dirty="0"/>
          </a:p>
        </p:txBody>
      </p:sp>
      <p:sp>
        <p:nvSpPr>
          <p:cNvPr id="8" name="TextBox 7"/>
          <p:cNvSpPr txBox="1"/>
          <p:nvPr/>
        </p:nvSpPr>
        <p:spPr>
          <a:xfrm>
            <a:off x="2093976" y="1892808"/>
            <a:ext cx="8211312" cy="523220"/>
          </a:xfrm>
          <a:prstGeom prst="rect">
            <a:avLst/>
          </a:prstGeom>
          <a:noFill/>
        </p:spPr>
        <p:txBody>
          <a:bodyPr wrap="square" rtlCol="0">
            <a:spAutoFit/>
          </a:bodyPr>
          <a:lstStyle/>
          <a:p>
            <a:pPr algn="ctr"/>
            <a:r>
              <a:rPr lang="el-GR" sz="2800" b="1" dirty="0" err="1"/>
              <a:t>BlueCycle</a:t>
            </a:r>
            <a:r>
              <a:rPr lang="el-GR" sz="2800" b="1" dirty="0"/>
              <a:t> Project (Αθήνα)</a:t>
            </a:r>
            <a:endParaRPr lang="el-GR"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31136" y="406908"/>
            <a:ext cx="7729728" cy="1188720"/>
          </a:xfrm>
        </p:spPr>
        <p:txBody>
          <a:bodyPr/>
          <a:lstStyle/>
          <a:p>
            <a:r>
              <a:rPr lang="en-US" dirty="0"/>
              <a:t>CASE STUDIE 1</a:t>
            </a:r>
            <a:endParaRPr lang="el-GR" dirty="0"/>
          </a:p>
        </p:txBody>
      </p:sp>
      <p:sp>
        <p:nvSpPr>
          <p:cNvPr id="5" name="Έλλειψη 4"/>
          <p:cNvSpPr/>
          <p:nvPr/>
        </p:nvSpPr>
        <p:spPr>
          <a:xfrm>
            <a:off x="740664" y="2478024"/>
            <a:ext cx="3255264" cy="1453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p:cNvSpPr txBox="1"/>
          <p:nvPr/>
        </p:nvSpPr>
        <p:spPr>
          <a:xfrm>
            <a:off x="1335024" y="2743307"/>
            <a:ext cx="2066544" cy="923330"/>
          </a:xfrm>
          <a:prstGeom prst="rect">
            <a:avLst/>
          </a:prstGeom>
          <a:noFill/>
        </p:spPr>
        <p:txBody>
          <a:bodyPr wrap="square" rtlCol="0">
            <a:spAutoFit/>
          </a:bodyPr>
          <a:lstStyle/>
          <a:p>
            <a:pPr algn="ctr"/>
            <a:r>
              <a:rPr lang="el-GR" dirty="0" smtClean="0"/>
              <a:t>ΟΜΑΔΑ Α΄</a:t>
            </a:r>
          </a:p>
          <a:p>
            <a:pPr algn="ctr"/>
            <a:endParaRPr lang="el-GR" dirty="0" smtClean="0"/>
          </a:p>
          <a:p>
            <a:pPr algn="ctr"/>
            <a:r>
              <a:rPr lang="el-GR" dirty="0"/>
              <a:t>Επιστήμονες</a:t>
            </a:r>
          </a:p>
        </p:txBody>
      </p:sp>
      <p:sp>
        <p:nvSpPr>
          <p:cNvPr id="7" name="Έλλειψη 6"/>
          <p:cNvSpPr/>
          <p:nvPr/>
        </p:nvSpPr>
        <p:spPr>
          <a:xfrm>
            <a:off x="4532376" y="2478024"/>
            <a:ext cx="3255264" cy="1453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Box 7"/>
          <p:cNvSpPr txBox="1"/>
          <p:nvPr/>
        </p:nvSpPr>
        <p:spPr>
          <a:xfrm>
            <a:off x="5058156" y="2743307"/>
            <a:ext cx="2203704" cy="923330"/>
          </a:xfrm>
          <a:prstGeom prst="rect">
            <a:avLst/>
          </a:prstGeom>
          <a:noFill/>
        </p:spPr>
        <p:txBody>
          <a:bodyPr wrap="square" rtlCol="0">
            <a:spAutoFit/>
          </a:bodyPr>
          <a:lstStyle/>
          <a:p>
            <a:pPr algn="ctr"/>
            <a:r>
              <a:rPr lang="el-GR" dirty="0" smtClean="0"/>
              <a:t>ΟΜΑΔΑ Β΄</a:t>
            </a:r>
          </a:p>
          <a:p>
            <a:pPr algn="ctr"/>
            <a:endParaRPr lang="el-GR" dirty="0"/>
          </a:p>
          <a:p>
            <a:pPr algn="ctr"/>
            <a:r>
              <a:rPr lang="el-GR" dirty="0" err="1" smtClean="0"/>
              <a:t>Οικονομολογοι</a:t>
            </a:r>
            <a:endParaRPr lang="el-GR" dirty="0"/>
          </a:p>
        </p:txBody>
      </p:sp>
      <p:sp>
        <p:nvSpPr>
          <p:cNvPr id="9" name="Έλλειψη 8"/>
          <p:cNvSpPr/>
          <p:nvPr/>
        </p:nvSpPr>
        <p:spPr>
          <a:xfrm>
            <a:off x="8461248" y="2478024"/>
            <a:ext cx="3255264" cy="1453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TextBox 9"/>
          <p:cNvSpPr txBox="1"/>
          <p:nvPr/>
        </p:nvSpPr>
        <p:spPr>
          <a:xfrm>
            <a:off x="9041892" y="2743307"/>
            <a:ext cx="2093976" cy="923330"/>
          </a:xfrm>
          <a:prstGeom prst="rect">
            <a:avLst/>
          </a:prstGeom>
          <a:noFill/>
        </p:spPr>
        <p:txBody>
          <a:bodyPr wrap="square" rtlCol="0">
            <a:spAutoFit/>
          </a:bodyPr>
          <a:lstStyle/>
          <a:p>
            <a:pPr algn="ctr"/>
            <a:r>
              <a:rPr lang="el-GR" dirty="0" smtClean="0"/>
              <a:t>ΟΜΑΔΑ Γ΄</a:t>
            </a:r>
          </a:p>
          <a:p>
            <a:pPr algn="ctr"/>
            <a:endParaRPr lang="el-GR" dirty="0"/>
          </a:p>
          <a:p>
            <a:pPr algn="ctr"/>
            <a:r>
              <a:rPr lang="el-GR" dirty="0"/>
              <a:t>Καταναλωτές</a:t>
            </a:r>
          </a:p>
        </p:txBody>
      </p:sp>
      <p:cxnSp>
        <p:nvCxnSpPr>
          <p:cNvPr id="12" name="Ευθύγραμμο βέλος σύνδεσης 11"/>
          <p:cNvCxnSpPr/>
          <p:nvPr/>
        </p:nvCxnSpPr>
        <p:spPr>
          <a:xfrm>
            <a:off x="2368296" y="4105656"/>
            <a:ext cx="0" cy="905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p:nvPr/>
        </p:nvCxnSpPr>
        <p:spPr>
          <a:xfrm>
            <a:off x="6160008" y="4105656"/>
            <a:ext cx="0" cy="905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13"/>
          <p:cNvCxnSpPr/>
          <p:nvPr/>
        </p:nvCxnSpPr>
        <p:spPr>
          <a:xfrm>
            <a:off x="10088880" y="4105656"/>
            <a:ext cx="0" cy="905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78992" y="5431536"/>
            <a:ext cx="2916936" cy="646331"/>
          </a:xfrm>
          <a:prstGeom prst="rect">
            <a:avLst/>
          </a:prstGeom>
          <a:noFill/>
        </p:spPr>
        <p:txBody>
          <a:bodyPr wrap="square" rtlCol="0">
            <a:spAutoFit/>
          </a:bodyPr>
          <a:lstStyle/>
          <a:p>
            <a:r>
              <a:rPr lang="el-GR" dirty="0" smtClean="0"/>
              <a:t>Ενδιαφέρονται </a:t>
            </a:r>
            <a:r>
              <a:rPr lang="el-GR" dirty="0"/>
              <a:t>για την τεχνολογία &amp; ασφάλεια.</a:t>
            </a:r>
          </a:p>
        </p:txBody>
      </p:sp>
      <p:sp>
        <p:nvSpPr>
          <p:cNvPr id="16" name="TextBox 15"/>
          <p:cNvSpPr txBox="1"/>
          <p:nvPr/>
        </p:nvSpPr>
        <p:spPr>
          <a:xfrm>
            <a:off x="4843272" y="5431536"/>
            <a:ext cx="2944368" cy="646331"/>
          </a:xfrm>
          <a:prstGeom prst="rect">
            <a:avLst/>
          </a:prstGeom>
          <a:noFill/>
        </p:spPr>
        <p:txBody>
          <a:bodyPr wrap="square" rtlCol="0">
            <a:spAutoFit/>
          </a:bodyPr>
          <a:lstStyle/>
          <a:p>
            <a:r>
              <a:rPr lang="el-GR" dirty="0" smtClean="0"/>
              <a:t>Κοιτάνε </a:t>
            </a:r>
            <a:r>
              <a:rPr lang="el-GR" dirty="0"/>
              <a:t>κόστος, αγορά, κέρδος.</a:t>
            </a:r>
          </a:p>
        </p:txBody>
      </p:sp>
      <p:sp>
        <p:nvSpPr>
          <p:cNvPr id="17" name="TextBox 16"/>
          <p:cNvSpPr txBox="1"/>
          <p:nvPr/>
        </p:nvSpPr>
        <p:spPr>
          <a:xfrm>
            <a:off x="8634984" y="5422392"/>
            <a:ext cx="3017520" cy="646331"/>
          </a:xfrm>
          <a:prstGeom prst="rect">
            <a:avLst/>
          </a:prstGeom>
          <a:noFill/>
        </p:spPr>
        <p:txBody>
          <a:bodyPr wrap="square" rtlCol="0">
            <a:spAutoFit/>
          </a:bodyPr>
          <a:lstStyle/>
          <a:p>
            <a:r>
              <a:rPr lang="el-GR" dirty="0" smtClean="0"/>
              <a:t>Θέλουν </a:t>
            </a:r>
            <a:r>
              <a:rPr lang="el-GR" dirty="0"/>
              <a:t>ασφάλεια, χαμηλή τιμή, βιωσιμότητα.</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31136" y="406908"/>
            <a:ext cx="7729728" cy="1188720"/>
          </a:xfrm>
        </p:spPr>
        <p:txBody>
          <a:bodyPr/>
          <a:lstStyle/>
          <a:p>
            <a:r>
              <a:rPr lang="en-US" dirty="0"/>
              <a:t>CASE STUDIE 1</a:t>
            </a:r>
            <a:endParaRPr lang="el-GR" dirty="0"/>
          </a:p>
        </p:txBody>
      </p:sp>
      <p:sp>
        <p:nvSpPr>
          <p:cNvPr id="3" name="Θέση περιεχομένου 2"/>
          <p:cNvSpPr>
            <a:spLocks noGrp="1"/>
          </p:cNvSpPr>
          <p:nvPr>
            <p:ph idx="1"/>
          </p:nvPr>
        </p:nvSpPr>
        <p:spPr>
          <a:xfrm>
            <a:off x="1572768" y="2638044"/>
            <a:ext cx="9820656" cy="4082796"/>
          </a:xfrm>
        </p:spPr>
        <p:txBody>
          <a:bodyPr/>
          <a:lstStyle/>
          <a:p>
            <a:r>
              <a:rPr lang="el-GR" b="1" dirty="0"/>
              <a:t>Ως επιστήμονες</a:t>
            </a:r>
            <a:r>
              <a:rPr lang="el-GR" dirty="0"/>
              <a:t>: </a:t>
            </a:r>
            <a:r>
              <a:rPr lang="el-GR" dirty="0"/>
              <a:t>Πόσο ώριμη είναι η τεχνολογία</a:t>
            </a:r>
            <a:r>
              <a:rPr lang="el-GR" dirty="0" smtClean="0"/>
              <a:t>;</a:t>
            </a:r>
          </a:p>
          <a:p>
            <a:endParaRPr lang="en-US" dirty="0"/>
          </a:p>
          <a:p>
            <a:r>
              <a:rPr lang="el-GR" b="1" dirty="0"/>
              <a:t>Ως </a:t>
            </a:r>
            <a:r>
              <a:rPr lang="el-GR" b="1" dirty="0" err="1" smtClean="0"/>
              <a:t>οικονομολογοι</a:t>
            </a:r>
            <a:r>
              <a:rPr lang="el-GR" dirty="0" smtClean="0"/>
              <a:t>: </a:t>
            </a:r>
            <a:r>
              <a:rPr lang="el-GR" dirty="0"/>
              <a:t>Είναι αυτά τα </a:t>
            </a:r>
            <a:r>
              <a:rPr lang="el-GR" dirty="0" err="1"/>
              <a:t>projects</a:t>
            </a:r>
            <a:r>
              <a:rPr lang="el-GR" dirty="0"/>
              <a:t> κερδοφόρα ή ριψοκίνδυνα</a:t>
            </a:r>
            <a:r>
              <a:rPr lang="el-GR" dirty="0" smtClean="0"/>
              <a:t>;</a:t>
            </a:r>
          </a:p>
          <a:p>
            <a:endParaRPr lang="en-US" dirty="0"/>
          </a:p>
          <a:p>
            <a:r>
              <a:rPr lang="el-GR" b="1" dirty="0"/>
              <a:t>Ως καταναλωτές</a:t>
            </a:r>
            <a:r>
              <a:rPr lang="el-GR" dirty="0"/>
              <a:t>: </a:t>
            </a:r>
            <a:r>
              <a:rPr lang="el-GR" dirty="0"/>
              <a:t>Σας πείθει περισσότερο το </a:t>
            </a:r>
            <a:r>
              <a:rPr lang="el-GR" dirty="0" err="1"/>
              <a:t>brand</a:t>
            </a:r>
            <a:r>
              <a:rPr lang="el-GR" dirty="0"/>
              <a:t> αν είναι </a:t>
            </a:r>
            <a:r>
              <a:rPr lang="el-GR" dirty="0" err="1"/>
              <a:t>eco-friendly</a:t>
            </a:r>
            <a:r>
              <a:rPr lang="el-GR" dirty="0" smtClean="0"/>
              <a:t>;</a:t>
            </a:r>
            <a:endParaRPr lang="en-US" dirty="0" smtClean="0"/>
          </a:p>
          <a:p>
            <a:endParaRPr lang="en-US" dirty="0"/>
          </a:p>
          <a:p>
            <a:r>
              <a:rPr lang="el-GR" b="1" dirty="0"/>
              <a:t>Πιθανός κίνδυνος</a:t>
            </a:r>
            <a:r>
              <a:rPr lang="el-GR" dirty="0"/>
              <a:t>: Τι πρόβλημα βλέπετε</a:t>
            </a:r>
            <a:r>
              <a:rPr lang="el-GR" dirty="0" smtClean="0"/>
              <a:t>;</a:t>
            </a:r>
            <a:endParaRPr lang="en-US" dirty="0" smtClean="0"/>
          </a:p>
          <a:p>
            <a:endParaRPr lang="en-US" dirty="0" smtClean="0"/>
          </a:p>
          <a:p>
            <a:endParaRPr lang="en-US" dirty="0"/>
          </a:p>
          <a:p>
            <a:endParaRPr lang="el-G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31136" y="315468"/>
            <a:ext cx="7729728" cy="1188720"/>
          </a:xfrm>
        </p:spPr>
        <p:txBody>
          <a:bodyPr/>
          <a:lstStyle/>
          <a:p>
            <a:r>
              <a:rPr lang="en-US" dirty="0"/>
              <a:t>CASE STUDIE </a:t>
            </a:r>
            <a:r>
              <a:rPr lang="en-US" dirty="0" smtClean="0"/>
              <a:t>1I</a:t>
            </a:r>
            <a:endParaRPr lang="el-GR" dirty="0"/>
          </a:p>
        </p:txBody>
      </p:sp>
      <p:sp>
        <p:nvSpPr>
          <p:cNvPr id="3" name="Θέση περιεχομένου 2"/>
          <p:cNvSpPr>
            <a:spLocks noGrp="1"/>
          </p:cNvSpPr>
          <p:nvPr>
            <p:ph idx="1"/>
          </p:nvPr>
        </p:nvSpPr>
        <p:spPr>
          <a:xfrm>
            <a:off x="4928616" y="3159252"/>
            <a:ext cx="7050024" cy="1860803"/>
          </a:xfrm>
        </p:spPr>
        <p:txBody>
          <a:bodyPr>
            <a:noAutofit/>
          </a:bodyPr>
          <a:lstStyle/>
          <a:p>
            <a:pPr marL="0" indent="0">
              <a:buNone/>
            </a:pPr>
            <a:r>
              <a:rPr lang="el-GR" sz="2000" dirty="0">
                <a:solidFill>
                  <a:srgbClr val="FF0000"/>
                </a:solidFill>
              </a:rPr>
              <a:t>Η </a:t>
            </a:r>
            <a:r>
              <a:rPr lang="el-GR" sz="2000" dirty="0" err="1">
                <a:solidFill>
                  <a:srgbClr val="FF0000"/>
                </a:solidFill>
              </a:rPr>
              <a:t>Novamont</a:t>
            </a:r>
            <a:r>
              <a:rPr lang="el-GR" sz="2000" dirty="0">
                <a:solidFill>
                  <a:srgbClr val="FF0000"/>
                </a:solidFill>
              </a:rPr>
              <a:t> στην Ιταλία παράγει το </a:t>
            </a:r>
            <a:r>
              <a:rPr lang="el-GR" sz="2000" dirty="0" err="1">
                <a:solidFill>
                  <a:srgbClr val="FF0000"/>
                </a:solidFill>
              </a:rPr>
              <a:t>Mater-Bi</a:t>
            </a:r>
            <a:r>
              <a:rPr lang="el-GR" sz="2000" dirty="0">
                <a:solidFill>
                  <a:srgbClr val="FF0000"/>
                </a:solidFill>
              </a:rPr>
              <a:t>, ένα </a:t>
            </a:r>
            <a:r>
              <a:rPr lang="el-GR" sz="2000" dirty="0" err="1">
                <a:solidFill>
                  <a:srgbClr val="FF0000"/>
                </a:solidFill>
              </a:rPr>
              <a:t>βιοπλαστικό</a:t>
            </a:r>
            <a:r>
              <a:rPr lang="el-GR" sz="2000" dirty="0">
                <a:solidFill>
                  <a:srgbClr val="FF0000"/>
                </a:solidFill>
              </a:rPr>
              <a:t> από καλαμπόκι και φυτικά έλαια. Χρησιμοποιείται σε σακούλες, συσκευασίες τροφίμων και γεωργικά φιλμ. Στόχος: μείωση πετρελαϊκών πλαστικών και ενίσχυση τοπικής γεωργίας</a:t>
            </a:r>
            <a:r>
              <a:rPr lang="el-GR" sz="2000" dirty="0" smtClean="0">
                <a:solidFill>
                  <a:srgbClr val="FF0000"/>
                </a:solidFill>
              </a:rPr>
              <a:t>. </a:t>
            </a:r>
          </a:p>
          <a:p>
            <a:pPr marL="0" indent="0">
              <a:buNone/>
            </a:pPr>
            <a:r>
              <a:rPr lang="el-GR" sz="2000" dirty="0" smtClean="0">
                <a:solidFill>
                  <a:srgbClr val="FF0000"/>
                </a:solidFill>
              </a:rPr>
              <a:t>Η </a:t>
            </a:r>
            <a:r>
              <a:rPr lang="el-GR" sz="2000" dirty="0" err="1">
                <a:solidFill>
                  <a:srgbClr val="FF0000"/>
                </a:solidFill>
              </a:rPr>
              <a:t>Novamont</a:t>
            </a:r>
            <a:r>
              <a:rPr lang="el-GR" sz="2000" dirty="0">
                <a:solidFill>
                  <a:srgbClr val="FF0000"/>
                </a:solidFill>
              </a:rPr>
              <a:t> είναι ευρωπαϊκό </a:t>
            </a:r>
            <a:r>
              <a:rPr lang="el-GR" sz="2000" dirty="0" err="1">
                <a:solidFill>
                  <a:srgbClr val="FF0000"/>
                </a:solidFill>
              </a:rPr>
              <a:t>success</a:t>
            </a:r>
            <a:r>
              <a:rPr lang="el-GR" sz="2000" dirty="0">
                <a:solidFill>
                  <a:srgbClr val="FF0000"/>
                </a:solidFill>
              </a:rPr>
              <a:t> </a:t>
            </a:r>
            <a:r>
              <a:rPr lang="el-GR" sz="2000" dirty="0" err="1">
                <a:solidFill>
                  <a:srgbClr val="FF0000"/>
                </a:solidFill>
              </a:rPr>
              <a:t>story</a:t>
            </a:r>
            <a:r>
              <a:rPr lang="el-GR" sz="2000" dirty="0">
                <a:solidFill>
                  <a:srgbClr val="FF0000"/>
                </a:solidFill>
              </a:rPr>
              <a:t>: μετατρέπει την αγροτική παραγωγή σε πρώτη ύλη για </a:t>
            </a:r>
            <a:r>
              <a:rPr lang="el-GR" sz="2000" dirty="0" err="1">
                <a:solidFill>
                  <a:srgbClr val="FF0000"/>
                </a:solidFill>
              </a:rPr>
              <a:t>βιοπλαστικά</a:t>
            </a:r>
            <a:r>
              <a:rPr lang="el-GR" sz="2000" dirty="0">
                <a:solidFill>
                  <a:srgbClr val="FF0000"/>
                </a:solidFill>
              </a:rPr>
              <a:t>, μειώνοντας την εξάρτηση από το πετρέλαιο και ενισχύοντας τη βιώσιμη </a:t>
            </a:r>
            <a:r>
              <a:rPr lang="el-GR" sz="2000" dirty="0" smtClean="0">
                <a:solidFill>
                  <a:srgbClr val="FF0000"/>
                </a:solidFill>
              </a:rPr>
              <a:t>γεωργία.</a:t>
            </a:r>
            <a:endParaRPr lang="el-GR" sz="2000" dirty="0">
              <a:solidFill>
                <a:srgbClr val="FF0000"/>
              </a:solidFill>
            </a:endParaRPr>
          </a:p>
        </p:txBody>
      </p:sp>
      <p:sp>
        <p:nvSpPr>
          <p:cNvPr id="4" name="TextBox 3"/>
          <p:cNvSpPr txBox="1"/>
          <p:nvPr/>
        </p:nvSpPr>
        <p:spPr>
          <a:xfrm>
            <a:off x="2423160" y="1700784"/>
            <a:ext cx="7537704" cy="523220"/>
          </a:xfrm>
          <a:prstGeom prst="rect">
            <a:avLst/>
          </a:prstGeom>
          <a:noFill/>
        </p:spPr>
        <p:txBody>
          <a:bodyPr wrap="square" rtlCol="0">
            <a:spAutoFit/>
          </a:bodyPr>
          <a:lstStyle/>
          <a:p>
            <a:pPr algn="ctr"/>
            <a:r>
              <a:rPr lang="el-GR" sz="2800" b="1" dirty="0" err="1"/>
              <a:t>Novamont</a:t>
            </a:r>
            <a:r>
              <a:rPr lang="el-GR" sz="2800" b="1" dirty="0"/>
              <a:t> (Ιταλία)</a:t>
            </a:r>
            <a:endParaRPr lang="el-GR" sz="2800" dirty="0"/>
          </a:p>
        </p:txBody>
      </p:sp>
      <p:sp>
        <p:nvSpPr>
          <p:cNvPr id="5" name="TextBox 4"/>
          <p:cNvSpPr txBox="1"/>
          <p:nvPr/>
        </p:nvSpPr>
        <p:spPr>
          <a:xfrm>
            <a:off x="329184" y="3246120"/>
            <a:ext cx="4279392" cy="2585323"/>
          </a:xfrm>
          <a:prstGeom prst="rect">
            <a:avLst/>
          </a:prstGeom>
          <a:noFill/>
        </p:spPr>
        <p:txBody>
          <a:bodyPr wrap="square" rtlCol="0">
            <a:spAutoFit/>
          </a:bodyPr>
          <a:lstStyle/>
          <a:p>
            <a:pPr marL="285750" lvl="0" indent="-285750">
              <a:buFont typeface="Arial" panose="020B0604020202020204" pitchFamily="34" charset="0"/>
              <a:buChar char="•"/>
            </a:pPr>
            <a:r>
              <a:rPr lang="el-GR" dirty="0">
                <a:solidFill>
                  <a:srgbClr val="00B0F0"/>
                </a:solidFill>
              </a:rPr>
              <a:t>Παραγωγή </a:t>
            </a:r>
            <a:r>
              <a:rPr lang="el-GR" dirty="0" err="1">
                <a:solidFill>
                  <a:srgbClr val="00B0F0"/>
                </a:solidFill>
              </a:rPr>
              <a:t>βιοπλαστικών</a:t>
            </a:r>
            <a:r>
              <a:rPr lang="el-GR" dirty="0">
                <a:solidFill>
                  <a:srgbClr val="00B0F0"/>
                </a:solidFill>
              </a:rPr>
              <a:t> (</a:t>
            </a:r>
            <a:r>
              <a:rPr lang="el-GR" dirty="0" err="1">
                <a:solidFill>
                  <a:srgbClr val="00B0F0"/>
                </a:solidFill>
              </a:rPr>
              <a:t>Mater-Bi</a:t>
            </a:r>
            <a:r>
              <a:rPr lang="el-GR" dirty="0">
                <a:solidFill>
                  <a:srgbClr val="00B0F0"/>
                </a:solidFill>
              </a:rPr>
              <a:t>) από άμυλο καλαμποκιού και φυτικά έλαια.</a:t>
            </a:r>
          </a:p>
          <a:p>
            <a:pPr marL="285750" lvl="0" indent="-285750">
              <a:buFont typeface="Arial" panose="020B0604020202020204" pitchFamily="34" charset="0"/>
              <a:buChar char="•"/>
            </a:pPr>
            <a:r>
              <a:rPr lang="el-GR" dirty="0">
                <a:solidFill>
                  <a:srgbClr val="00B0F0"/>
                </a:solidFill>
              </a:rPr>
              <a:t>Εφαρμογές: σακούλες, συσκευασίες τροφίμων, γεωργικά φιλμ.</a:t>
            </a:r>
          </a:p>
          <a:p>
            <a:pPr marL="285750" lvl="0" indent="-285750">
              <a:buFont typeface="Arial" panose="020B0604020202020204" pitchFamily="34" charset="0"/>
              <a:buChar char="•"/>
            </a:pPr>
            <a:r>
              <a:rPr lang="el-GR" dirty="0">
                <a:solidFill>
                  <a:srgbClr val="00B0F0"/>
                </a:solidFill>
              </a:rPr>
              <a:t>Συμβολή: μείωση χρήσης πετρελαϊκών πλαστικών, ενίσχυση τοπικής γεωργίας.</a:t>
            </a:r>
          </a:p>
          <a:p>
            <a:endParaRPr lang="el-G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31136" y="406908"/>
            <a:ext cx="7729728" cy="1188720"/>
          </a:xfrm>
        </p:spPr>
        <p:txBody>
          <a:bodyPr/>
          <a:lstStyle/>
          <a:p>
            <a:r>
              <a:rPr lang="en-US" dirty="0"/>
              <a:t>CASE STUDIE </a:t>
            </a:r>
            <a:r>
              <a:rPr lang="el-GR" b="1" dirty="0" err="1" smtClean="0"/>
              <a:t>ιι</a:t>
            </a:r>
            <a:endParaRPr lang="el-GR" b="1" dirty="0"/>
          </a:p>
        </p:txBody>
      </p:sp>
      <p:sp>
        <p:nvSpPr>
          <p:cNvPr id="5" name="Έλλειψη 4"/>
          <p:cNvSpPr/>
          <p:nvPr/>
        </p:nvSpPr>
        <p:spPr>
          <a:xfrm>
            <a:off x="740664" y="2478024"/>
            <a:ext cx="3255264" cy="1453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p:cNvSpPr txBox="1"/>
          <p:nvPr/>
        </p:nvSpPr>
        <p:spPr>
          <a:xfrm>
            <a:off x="1335024" y="2743307"/>
            <a:ext cx="2066544" cy="923330"/>
          </a:xfrm>
          <a:prstGeom prst="rect">
            <a:avLst/>
          </a:prstGeom>
          <a:noFill/>
        </p:spPr>
        <p:txBody>
          <a:bodyPr wrap="square" rtlCol="0">
            <a:spAutoFit/>
          </a:bodyPr>
          <a:lstStyle/>
          <a:p>
            <a:pPr algn="ctr"/>
            <a:r>
              <a:rPr lang="el-GR" dirty="0" smtClean="0"/>
              <a:t>ΟΜΑΔΑ Α΄</a:t>
            </a:r>
          </a:p>
          <a:p>
            <a:pPr algn="ctr"/>
            <a:endParaRPr lang="el-GR" dirty="0" smtClean="0"/>
          </a:p>
          <a:p>
            <a:pPr algn="ctr"/>
            <a:r>
              <a:rPr lang="el-GR" dirty="0"/>
              <a:t>Επιστήμονες</a:t>
            </a:r>
          </a:p>
        </p:txBody>
      </p:sp>
      <p:sp>
        <p:nvSpPr>
          <p:cNvPr id="7" name="Έλλειψη 6"/>
          <p:cNvSpPr/>
          <p:nvPr/>
        </p:nvSpPr>
        <p:spPr>
          <a:xfrm>
            <a:off x="4532376" y="2478024"/>
            <a:ext cx="3255264" cy="1453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Box 7"/>
          <p:cNvSpPr txBox="1"/>
          <p:nvPr/>
        </p:nvSpPr>
        <p:spPr>
          <a:xfrm>
            <a:off x="5058156" y="2743307"/>
            <a:ext cx="2203704" cy="923330"/>
          </a:xfrm>
          <a:prstGeom prst="rect">
            <a:avLst/>
          </a:prstGeom>
          <a:noFill/>
        </p:spPr>
        <p:txBody>
          <a:bodyPr wrap="square" rtlCol="0">
            <a:spAutoFit/>
          </a:bodyPr>
          <a:lstStyle/>
          <a:p>
            <a:pPr algn="ctr"/>
            <a:r>
              <a:rPr lang="el-GR" dirty="0" smtClean="0"/>
              <a:t>ΟΜΑΔΑ Β΄</a:t>
            </a:r>
          </a:p>
          <a:p>
            <a:pPr algn="ctr"/>
            <a:endParaRPr lang="el-GR" dirty="0"/>
          </a:p>
          <a:p>
            <a:pPr algn="ctr"/>
            <a:r>
              <a:rPr lang="el-GR" dirty="0" err="1" smtClean="0"/>
              <a:t>Επενδυτες</a:t>
            </a:r>
            <a:endParaRPr lang="el-GR" dirty="0"/>
          </a:p>
        </p:txBody>
      </p:sp>
      <p:sp>
        <p:nvSpPr>
          <p:cNvPr id="9" name="Έλλειψη 8"/>
          <p:cNvSpPr/>
          <p:nvPr/>
        </p:nvSpPr>
        <p:spPr>
          <a:xfrm>
            <a:off x="8461248" y="2478024"/>
            <a:ext cx="3255264" cy="1453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TextBox 9"/>
          <p:cNvSpPr txBox="1"/>
          <p:nvPr/>
        </p:nvSpPr>
        <p:spPr>
          <a:xfrm>
            <a:off x="9041892" y="2743307"/>
            <a:ext cx="2093976" cy="923330"/>
          </a:xfrm>
          <a:prstGeom prst="rect">
            <a:avLst/>
          </a:prstGeom>
          <a:noFill/>
        </p:spPr>
        <p:txBody>
          <a:bodyPr wrap="square" rtlCol="0">
            <a:spAutoFit/>
          </a:bodyPr>
          <a:lstStyle/>
          <a:p>
            <a:pPr algn="ctr"/>
            <a:r>
              <a:rPr lang="el-GR" dirty="0" smtClean="0"/>
              <a:t>ΟΜΑΔΑ Γ΄</a:t>
            </a:r>
          </a:p>
          <a:p>
            <a:pPr algn="ctr"/>
            <a:endParaRPr lang="el-GR" dirty="0"/>
          </a:p>
          <a:p>
            <a:pPr algn="ctr"/>
            <a:r>
              <a:rPr lang="el-GR" dirty="0"/>
              <a:t>Καταναλωτές</a:t>
            </a:r>
          </a:p>
        </p:txBody>
      </p:sp>
      <p:cxnSp>
        <p:nvCxnSpPr>
          <p:cNvPr id="12" name="Ευθύγραμμο βέλος σύνδεσης 11"/>
          <p:cNvCxnSpPr/>
          <p:nvPr/>
        </p:nvCxnSpPr>
        <p:spPr>
          <a:xfrm>
            <a:off x="2368296" y="4105656"/>
            <a:ext cx="0" cy="905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p:nvPr/>
        </p:nvCxnSpPr>
        <p:spPr>
          <a:xfrm>
            <a:off x="6160008" y="4105656"/>
            <a:ext cx="0" cy="905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13"/>
          <p:cNvCxnSpPr/>
          <p:nvPr/>
        </p:nvCxnSpPr>
        <p:spPr>
          <a:xfrm>
            <a:off x="10088880" y="4105656"/>
            <a:ext cx="0" cy="905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78992" y="5431536"/>
            <a:ext cx="2916936" cy="646331"/>
          </a:xfrm>
          <a:prstGeom prst="rect">
            <a:avLst/>
          </a:prstGeom>
          <a:noFill/>
        </p:spPr>
        <p:txBody>
          <a:bodyPr wrap="square" rtlCol="0">
            <a:spAutoFit/>
          </a:bodyPr>
          <a:lstStyle/>
          <a:p>
            <a:r>
              <a:rPr lang="el-GR" dirty="0" smtClean="0"/>
              <a:t>Ενδιαφέρονται </a:t>
            </a:r>
            <a:r>
              <a:rPr lang="el-GR" dirty="0"/>
              <a:t>για την τεχνολογία &amp; ασφάλεια.</a:t>
            </a:r>
          </a:p>
        </p:txBody>
      </p:sp>
      <p:sp>
        <p:nvSpPr>
          <p:cNvPr id="16" name="TextBox 15"/>
          <p:cNvSpPr txBox="1"/>
          <p:nvPr/>
        </p:nvSpPr>
        <p:spPr>
          <a:xfrm>
            <a:off x="4843272" y="5431536"/>
            <a:ext cx="2944368" cy="646331"/>
          </a:xfrm>
          <a:prstGeom prst="rect">
            <a:avLst/>
          </a:prstGeom>
          <a:noFill/>
        </p:spPr>
        <p:txBody>
          <a:bodyPr wrap="square" rtlCol="0">
            <a:spAutoFit/>
          </a:bodyPr>
          <a:lstStyle/>
          <a:p>
            <a:r>
              <a:rPr lang="el-GR" dirty="0" smtClean="0"/>
              <a:t>Κοιτάνε </a:t>
            </a:r>
            <a:r>
              <a:rPr lang="el-GR" dirty="0"/>
              <a:t>κόστος, αγορά, κέρδος.</a:t>
            </a:r>
          </a:p>
        </p:txBody>
      </p:sp>
      <p:sp>
        <p:nvSpPr>
          <p:cNvPr id="17" name="TextBox 16"/>
          <p:cNvSpPr txBox="1"/>
          <p:nvPr/>
        </p:nvSpPr>
        <p:spPr>
          <a:xfrm>
            <a:off x="8634984" y="5422392"/>
            <a:ext cx="3017520" cy="646331"/>
          </a:xfrm>
          <a:prstGeom prst="rect">
            <a:avLst/>
          </a:prstGeom>
          <a:noFill/>
        </p:spPr>
        <p:txBody>
          <a:bodyPr wrap="square" rtlCol="0">
            <a:spAutoFit/>
          </a:bodyPr>
          <a:lstStyle/>
          <a:p>
            <a:r>
              <a:rPr lang="el-GR" dirty="0" smtClean="0"/>
              <a:t>Θέλουν </a:t>
            </a:r>
            <a:r>
              <a:rPr lang="el-GR" dirty="0"/>
              <a:t>ασφάλεια, χαμηλή τιμή, βιωσιμότητα.</a:t>
            </a:r>
          </a:p>
        </p:txBody>
      </p:sp>
    </p:spTree>
    <p:extLst>
      <p:ext uri="{BB962C8B-B14F-4D97-AF65-F5344CB8AC3E}">
        <p14:creationId xmlns:p14="http://schemas.microsoft.com/office/powerpoint/2010/main" val="19256688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31136" y="406908"/>
            <a:ext cx="7729728" cy="1188720"/>
          </a:xfrm>
        </p:spPr>
        <p:txBody>
          <a:bodyPr/>
          <a:lstStyle/>
          <a:p>
            <a:r>
              <a:rPr lang="en-US" dirty="0"/>
              <a:t>CASE STUDIE </a:t>
            </a:r>
            <a:r>
              <a:rPr lang="el-GR" b="1" dirty="0" err="1" smtClean="0"/>
              <a:t>ιι</a:t>
            </a:r>
            <a:endParaRPr lang="el-GR" b="1" dirty="0"/>
          </a:p>
        </p:txBody>
      </p:sp>
      <p:sp>
        <p:nvSpPr>
          <p:cNvPr id="3" name="Θέση περιεχομένου 2"/>
          <p:cNvSpPr>
            <a:spLocks noGrp="1"/>
          </p:cNvSpPr>
          <p:nvPr>
            <p:ph idx="1"/>
          </p:nvPr>
        </p:nvSpPr>
        <p:spPr>
          <a:xfrm>
            <a:off x="1353312" y="2290572"/>
            <a:ext cx="9820656" cy="4082796"/>
          </a:xfrm>
        </p:spPr>
        <p:txBody>
          <a:bodyPr/>
          <a:lstStyle/>
          <a:p>
            <a:r>
              <a:rPr lang="el-GR" b="1" dirty="0"/>
              <a:t>Ως επιστήμονες</a:t>
            </a:r>
            <a:r>
              <a:rPr lang="el-GR" dirty="0"/>
              <a:t>: </a:t>
            </a:r>
            <a:r>
              <a:rPr lang="el-GR" dirty="0"/>
              <a:t>Ποιες βελτιώσεις θα χρειάζονταν για να περάσει αυτή η τεχνολογία σε παγκόσμια </a:t>
            </a:r>
            <a:r>
              <a:rPr lang="el-GR" dirty="0" smtClean="0"/>
              <a:t>κλίμακα;</a:t>
            </a:r>
          </a:p>
          <a:p>
            <a:endParaRPr lang="en-US" dirty="0"/>
          </a:p>
          <a:p>
            <a:r>
              <a:rPr lang="el-GR" b="1" dirty="0"/>
              <a:t>Ως </a:t>
            </a:r>
            <a:r>
              <a:rPr lang="el-GR" b="1" dirty="0" err="1" smtClean="0"/>
              <a:t>επενδυτες</a:t>
            </a:r>
            <a:r>
              <a:rPr lang="el-GR" dirty="0" smtClean="0"/>
              <a:t>: </a:t>
            </a:r>
            <a:r>
              <a:rPr lang="el-GR" dirty="0"/>
              <a:t>Θα επενδύατε σε μια τέτοια εταιρεία αν ξέρατε ότι ο ανταγωνισμός από φθηνό πλαστικό παραμένει ισχυρός</a:t>
            </a:r>
            <a:r>
              <a:rPr lang="el-GR" dirty="0" smtClean="0"/>
              <a:t>;</a:t>
            </a:r>
          </a:p>
          <a:p>
            <a:endParaRPr lang="en-US" dirty="0"/>
          </a:p>
          <a:p>
            <a:r>
              <a:rPr lang="el-GR" b="1" dirty="0"/>
              <a:t>Ως καταναλωτές</a:t>
            </a:r>
            <a:r>
              <a:rPr lang="el-GR" dirty="0"/>
              <a:t>: </a:t>
            </a:r>
            <a:r>
              <a:rPr lang="el-GR" dirty="0"/>
              <a:t>Τι μετράει περισσότερο για εσάς: χαμηλή τιμή ή φιλικότητα προς το περιβάλλον</a:t>
            </a:r>
            <a:r>
              <a:rPr lang="el-GR" dirty="0" smtClean="0"/>
              <a:t>;</a:t>
            </a:r>
          </a:p>
          <a:p>
            <a:endParaRPr lang="en-US" dirty="0"/>
          </a:p>
          <a:p>
            <a:r>
              <a:rPr lang="el-GR" b="1" dirty="0"/>
              <a:t>Πιθανός κίνδυνος</a:t>
            </a:r>
            <a:r>
              <a:rPr lang="el-GR" dirty="0"/>
              <a:t>: Τι πρόβλημα βλέπετε</a:t>
            </a:r>
            <a:r>
              <a:rPr lang="el-GR" dirty="0" smtClean="0"/>
              <a:t>;</a:t>
            </a:r>
            <a:endParaRPr lang="en-US" dirty="0" smtClean="0"/>
          </a:p>
          <a:p>
            <a:endParaRPr lang="en-US" dirty="0" smtClean="0"/>
          </a:p>
          <a:p>
            <a:endParaRPr lang="en-US" dirty="0"/>
          </a:p>
          <a:p>
            <a:endParaRPr lang="el-GR" dirty="0"/>
          </a:p>
        </p:txBody>
      </p:sp>
    </p:spTree>
    <p:extLst>
      <p:ext uri="{BB962C8B-B14F-4D97-AF65-F5344CB8AC3E}">
        <p14:creationId xmlns:p14="http://schemas.microsoft.com/office/powerpoint/2010/main" val="3261276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21408" y="233172"/>
            <a:ext cx="7729728" cy="1188720"/>
          </a:xfrm>
        </p:spPr>
        <p:txBody>
          <a:bodyPr/>
          <a:lstStyle/>
          <a:p>
            <a:r>
              <a:rPr lang="el-GR" sz="3200" dirty="0"/>
              <a:t>περιβαλλοντικό αποτύπωμα</a:t>
            </a:r>
            <a:r>
              <a:rPr lang="el-GR" dirty="0"/>
              <a:t> </a:t>
            </a:r>
            <a:endParaRPr lang="el-GR" dirty="0"/>
          </a:p>
        </p:txBody>
      </p:sp>
      <p:sp>
        <p:nvSpPr>
          <p:cNvPr id="3" name="Θέση περιεχομένου 2"/>
          <p:cNvSpPr>
            <a:spLocks noGrp="1"/>
          </p:cNvSpPr>
          <p:nvPr>
            <p:ph idx="1"/>
          </p:nvPr>
        </p:nvSpPr>
        <p:spPr>
          <a:xfrm>
            <a:off x="301752" y="2901112"/>
            <a:ext cx="5998464" cy="3892879"/>
          </a:xfrm>
        </p:spPr>
        <p:txBody>
          <a:bodyPr>
            <a:normAutofit fontScale="92500" lnSpcReduction="20000"/>
          </a:bodyPr>
          <a:lstStyle/>
          <a:p>
            <a:pPr marL="0" indent="0">
              <a:buNone/>
            </a:pPr>
            <a:r>
              <a:rPr lang="el-GR" b="1" dirty="0" smtClean="0"/>
              <a:t>Τι περιλαμβάνει</a:t>
            </a:r>
            <a:r>
              <a:rPr lang="en-US" dirty="0" smtClean="0"/>
              <a:t>:</a:t>
            </a:r>
            <a:endParaRPr lang="el-GR" dirty="0" smtClean="0"/>
          </a:p>
          <a:p>
            <a:r>
              <a:rPr lang="el-GR" dirty="0"/>
              <a:t>Κατανάλωση ενέργειας</a:t>
            </a:r>
          </a:p>
          <a:p>
            <a:r>
              <a:rPr lang="el-GR" dirty="0"/>
              <a:t>Κατανάλωση νερού</a:t>
            </a:r>
          </a:p>
          <a:p>
            <a:r>
              <a:rPr lang="el-GR" dirty="0"/>
              <a:t>Παραγωγή αποβλήτων</a:t>
            </a:r>
          </a:p>
          <a:p>
            <a:r>
              <a:rPr lang="el-GR" dirty="0"/>
              <a:t>Εκπομπές αερίων θερμοκηπίου</a:t>
            </a:r>
          </a:p>
          <a:p>
            <a:r>
              <a:rPr lang="el-GR" dirty="0"/>
              <a:t>Κατανάλωση φυσικών </a:t>
            </a:r>
            <a:r>
              <a:rPr lang="el-GR" dirty="0" smtClean="0"/>
              <a:t>πόρων</a:t>
            </a:r>
          </a:p>
          <a:p>
            <a:pPr marL="0" indent="0">
              <a:buNone/>
            </a:pPr>
            <a:r>
              <a:rPr lang="el-GR" b="1" dirty="0"/>
              <a:t>Πώς μειώνεται: </a:t>
            </a:r>
          </a:p>
          <a:p>
            <a:r>
              <a:rPr lang="el-GR" dirty="0"/>
              <a:t>Τρόποι μείωσης</a:t>
            </a:r>
          </a:p>
          <a:p>
            <a:r>
              <a:rPr lang="el-GR" dirty="0"/>
              <a:t>Διατήρηση και αύξηση της βιολογικής ικανότητας του εδάφους</a:t>
            </a:r>
          </a:p>
          <a:p>
            <a:r>
              <a:rPr lang="el-GR" dirty="0"/>
              <a:t>Καλύτερος έλεγχος χρήσης φυσικών πόρων</a:t>
            </a:r>
          </a:p>
          <a:p>
            <a:r>
              <a:rPr lang="el-GR" dirty="0"/>
              <a:t>Μείωση κατανάλωσης αγαθών από τον μέσο άνθρωπο</a:t>
            </a:r>
          </a:p>
          <a:p>
            <a:endParaRPr lang="el-GR" dirty="0"/>
          </a:p>
          <a:p>
            <a:endParaRPr lang="el-GR" dirty="0"/>
          </a:p>
        </p:txBody>
      </p:sp>
      <p:sp>
        <p:nvSpPr>
          <p:cNvPr id="4" name="TextBox 3"/>
          <p:cNvSpPr txBox="1"/>
          <p:nvPr/>
        </p:nvSpPr>
        <p:spPr>
          <a:xfrm>
            <a:off x="612648" y="1700784"/>
            <a:ext cx="10799064" cy="1200329"/>
          </a:xfrm>
          <a:prstGeom prst="rect">
            <a:avLst/>
          </a:prstGeom>
          <a:noFill/>
        </p:spPr>
        <p:txBody>
          <a:bodyPr wrap="square" rtlCol="0">
            <a:spAutoFit/>
          </a:bodyPr>
          <a:lstStyle/>
          <a:p>
            <a:r>
              <a:rPr lang="el-GR" dirty="0">
                <a:solidFill>
                  <a:srgbClr val="00B050"/>
                </a:solidFill>
              </a:rPr>
              <a:t>Είναι το σύνολο των επιπτώσεων που έχουν οι ανθρώπινες δραστηριότητες στο περιβάλλον, μετρώντας την κατανάλωση φυσικών πόρων, την παραγωγή αποβλήτων και τις εκπομπές αερίων του θερμοκηπίου σε σχέση με την ικανότητα της Γης να ανανεώνει τους πόρους.</a:t>
            </a:r>
          </a:p>
          <a:p>
            <a:endParaRPr lang="el-GR" dirty="0"/>
          </a:p>
        </p:txBody>
      </p:sp>
      <p:sp>
        <p:nvSpPr>
          <p:cNvPr id="5" name="TextBox 4"/>
          <p:cNvSpPr txBox="1"/>
          <p:nvPr/>
        </p:nvSpPr>
        <p:spPr>
          <a:xfrm>
            <a:off x="6437376" y="2798064"/>
            <a:ext cx="5285232" cy="4247317"/>
          </a:xfrm>
          <a:prstGeom prst="rect">
            <a:avLst/>
          </a:prstGeom>
          <a:noFill/>
        </p:spPr>
        <p:txBody>
          <a:bodyPr wrap="square" rtlCol="0">
            <a:spAutoFit/>
          </a:bodyPr>
          <a:lstStyle/>
          <a:p>
            <a:r>
              <a:rPr lang="el-GR" b="1" dirty="0"/>
              <a:t>Πλεονεκτήματα</a:t>
            </a:r>
            <a:endParaRPr lang="el-GR" dirty="0"/>
          </a:p>
          <a:p>
            <a:pPr marL="285750" indent="-285750">
              <a:buFont typeface="Arial" panose="020B0604020202020204" pitchFamily="34" charset="0"/>
              <a:buChar char="•"/>
            </a:pPr>
            <a:r>
              <a:rPr lang="el-GR" dirty="0"/>
              <a:t>Εύκολη κατανόηση της ανθρώπινης επίδρασης στο περιβάλλον</a:t>
            </a:r>
          </a:p>
          <a:p>
            <a:pPr marL="285750" indent="-285750">
              <a:buFont typeface="Arial" panose="020B0604020202020204" pitchFamily="34" charset="0"/>
              <a:buChar char="•"/>
            </a:pPr>
            <a:r>
              <a:rPr lang="el-GR" dirty="0"/>
              <a:t>Δυνατότητα εμπλοκής διαφόρων τύπων πόρων σε έναν και μόνο δείκτη</a:t>
            </a:r>
          </a:p>
          <a:p>
            <a:pPr marL="285750" indent="-285750">
              <a:buFont typeface="Arial" panose="020B0604020202020204" pitchFamily="34" charset="0"/>
              <a:buChar char="•"/>
            </a:pPr>
            <a:r>
              <a:rPr lang="el-GR" dirty="0"/>
              <a:t>Υπολογισμός επιπτώσεων παραγωγής και κατανάλωσης στο </a:t>
            </a:r>
            <a:r>
              <a:rPr lang="el-GR" dirty="0" smtClean="0"/>
              <a:t>περιβάλλον</a:t>
            </a:r>
          </a:p>
          <a:p>
            <a:pPr marL="285750" indent="-285750">
              <a:buFont typeface="Arial" panose="020B0604020202020204" pitchFamily="34" charset="0"/>
              <a:buChar char="•"/>
            </a:pPr>
            <a:r>
              <a:rPr lang="el-GR" dirty="0"/>
              <a:t>Μέτρο ανθρώπινων απαιτήσεων(φορτίο)</a:t>
            </a:r>
          </a:p>
          <a:p>
            <a:r>
              <a:rPr lang="el-GR" b="1" dirty="0" smtClean="0"/>
              <a:t>Μειονεκτήματα</a:t>
            </a:r>
          </a:p>
          <a:p>
            <a:pPr marL="285750" indent="-285750">
              <a:buFont typeface="Arial" panose="020B0604020202020204" pitchFamily="34" charset="0"/>
              <a:buChar char="•"/>
            </a:pPr>
            <a:r>
              <a:rPr lang="el-GR" dirty="0"/>
              <a:t>Ανεπαρκής εξήγηση των απαιτήσεων ενός πληθυσμού σε παραγωγική γη</a:t>
            </a:r>
          </a:p>
          <a:p>
            <a:pPr marL="285750" indent="-285750">
              <a:buFont typeface="Arial" panose="020B0604020202020204" pitchFamily="34" charset="0"/>
              <a:buChar char="•"/>
            </a:pPr>
            <a:r>
              <a:rPr lang="el-GR" dirty="0"/>
              <a:t>Έλλειψη δεδομένων για λήψη πολιτικών αποφάσεων</a:t>
            </a:r>
          </a:p>
          <a:p>
            <a:pPr marL="285750" indent="-285750">
              <a:buFont typeface="Arial" panose="020B0604020202020204" pitchFamily="34" charset="0"/>
              <a:buChar char="•"/>
            </a:pPr>
            <a:r>
              <a:rPr lang="el-GR" dirty="0"/>
              <a:t>Υποτίμηση και υπερτίμηση αποτελεσμάτων</a:t>
            </a:r>
          </a:p>
          <a:p>
            <a:pPr marL="285750" indent="-285750">
              <a:buFont typeface="Arial" panose="020B0604020202020204" pitchFamily="34" charset="0"/>
              <a:buChar char="•"/>
            </a:pPr>
            <a:endParaRPr lang="el-G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31136" y="489204"/>
            <a:ext cx="7729728" cy="1188720"/>
          </a:xfrm>
        </p:spPr>
        <p:txBody>
          <a:bodyPr/>
          <a:lstStyle/>
          <a:p>
            <a:r>
              <a:rPr lang="en-US" dirty="0"/>
              <a:t>CASE STUDIE </a:t>
            </a:r>
            <a:r>
              <a:rPr lang="en-US" dirty="0" smtClean="0"/>
              <a:t>III</a:t>
            </a:r>
            <a:endParaRPr lang="el-GR" dirty="0"/>
          </a:p>
        </p:txBody>
      </p:sp>
      <p:sp>
        <p:nvSpPr>
          <p:cNvPr id="3" name="Θέση περιεχομένου 2"/>
          <p:cNvSpPr>
            <a:spLocks noGrp="1"/>
          </p:cNvSpPr>
          <p:nvPr>
            <p:ph idx="1"/>
          </p:nvPr>
        </p:nvSpPr>
        <p:spPr>
          <a:xfrm>
            <a:off x="4873752" y="3515869"/>
            <a:ext cx="7208520" cy="2244852"/>
          </a:xfrm>
        </p:spPr>
        <p:txBody>
          <a:bodyPr>
            <a:normAutofit/>
          </a:bodyPr>
          <a:lstStyle/>
          <a:p>
            <a:r>
              <a:rPr lang="el-GR" sz="2000" dirty="0">
                <a:solidFill>
                  <a:srgbClr val="FF0000"/>
                </a:solidFill>
              </a:rPr>
              <a:t>Η Coca-Cola ανέπτυξε το </a:t>
            </a:r>
            <a:r>
              <a:rPr lang="el-GR" sz="2000" dirty="0" err="1">
                <a:solidFill>
                  <a:srgbClr val="FF0000"/>
                </a:solidFill>
              </a:rPr>
              <a:t>PlantBottle</a:t>
            </a:r>
            <a:r>
              <a:rPr lang="el-GR" sz="2000" dirty="0">
                <a:solidFill>
                  <a:srgbClr val="FF0000"/>
                </a:solidFill>
              </a:rPr>
              <a:t>, ένα PET μπουκάλι που περιέχει έως 30% βιολογικής προέλευσης υλικά από ζαχαροκάλαμο. Έχει κυκλοφορήσει σε πάνω από 30 χώρες. Αυτό μειώνει τη χρήση πετρελαίου και ενισχύει την πράσινη εικόνα της εταιρείας.</a:t>
            </a:r>
            <a:endParaRPr lang="el-GR" sz="2000" dirty="0">
              <a:solidFill>
                <a:srgbClr val="FF0000"/>
              </a:solidFill>
            </a:endParaRPr>
          </a:p>
        </p:txBody>
      </p:sp>
      <p:sp>
        <p:nvSpPr>
          <p:cNvPr id="4" name="TextBox 3"/>
          <p:cNvSpPr txBox="1"/>
          <p:nvPr/>
        </p:nvSpPr>
        <p:spPr>
          <a:xfrm>
            <a:off x="2368296" y="2002536"/>
            <a:ext cx="7525512" cy="523220"/>
          </a:xfrm>
          <a:prstGeom prst="rect">
            <a:avLst/>
          </a:prstGeom>
          <a:noFill/>
        </p:spPr>
        <p:txBody>
          <a:bodyPr wrap="square" rtlCol="0">
            <a:spAutoFit/>
          </a:bodyPr>
          <a:lstStyle/>
          <a:p>
            <a:pPr algn="ctr"/>
            <a:r>
              <a:rPr lang="en-US" sz="2800" b="1" dirty="0"/>
              <a:t>Coca-Cola </a:t>
            </a:r>
            <a:r>
              <a:rPr lang="en-US" sz="2800" b="1" dirty="0" err="1"/>
              <a:t>PlantBottle</a:t>
            </a:r>
            <a:endParaRPr lang="el-GR" sz="2800" dirty="0"/>
          </a:p>
        </p:txBody>
      </p:sp>
      <p:sp>
        <p:nvSpPr>
          <p:cNvPr id="9" name="TextBox 8"/>
          <p:cNvSpPr txBox="1"/>
          <p:nvPr/>
        </p:nvSpPr>
        <p:spPr>
          <a:xfrm>
            <a:off x="397764" y="3429000"/>
            <a:ext cx="3771900" cy="2862322"/>
          </a:xfrm>
          <a:prstGeom prst="rect">
            <a:avLst/>
          </a:prstGeom>
          <a:noFill/>
        </p:spPr>
        <p:txBody>
          <a:bodyPr wrap="square" rtlCol="0">
            <a:spAutoFit/>
          </a:bodyPr>
          <a:lstStyle/>
          <a:p>
            <a:pPr marL="285750" lvl="0" indent="-285750">
              <a:buFont typeface="Arial" panose="020B0604020202020204" pitchFamily="34" charset="0"/>
              <a:buChar char="•"/>
            </a:pPr>
            <a:r>
              <a:rPr lang="el-GR" dirty="0">
                <a:solidFill>
                  <a:srgbClr val="00B0F0"/>
                </a:solidFill>
              </a:rPr>
              <a:t>Συσκευασία PET που περιέχει έως 30% βιολογικής προέλευσης υλικά (από ζαχαροκάλαμο</a:t>
            </a:r>
            <a:r>
              <a:rPr lang="el-GR" dirty="0" smtClean="0">
                <a:solidFill>
                  <a:srgbClr val="00B0F0"/>
                </a:solidFill>
              </a:rPr>
              <a:t>).</a:t>
            </a:r>
          </a:p>
          <a:p>
            <a:pPr marL="285750" lvl="0" indent="-285750">
              <a:buFont typeface="Arial" panose="020B0604020202020204" pitchFamily="34" charset="0"/>
              <a:buChar char="•"/>
            </a:pPr>
            <a:endParaRPr lang="el-GR" dirty="0">
              <a:solidFill>
                <a:srgbClr val="00B0F0"/>
              </a:solidFill>
            </a:endParaRPr>
          </a:p>
          <a:p>
            <a:pPr marL="285750" lvl="0" indent="-285750">
              <a:buFont typeface="Arial" panose="020B0604020202020204" pitchFamily="34" charset="0"/>
              <a:buChar char="•"/>
            </a:pPr>
            <a:r>
              <a:rPr lang="el-GR" dirty="0">
                <a:solidFill>
                  <a:srgbClr val="00B0F0"/>
                </a:solidFill>
              </a:rPr>
              <a:t>Κυκλοφόρησε σε &gt;30 χώρες</a:t>
            </a:r>
            <a:r>
              <a:rPr lang="el-GR" dirty="0" smtClean="0">
                <a:solidFill>
                  <a:srgbClr val="00B0F0"/>
                </a:solidFill>
              </a:rPr>
              <a:t>.</a:t>
            </a:r>
          </a:p>
          <a:p>
            <a:pPr marL="285750" lvl="0" indent="-285750">
              <a:buFont typeface="Arial" panose="020B0604020202020204" pitchFamily="34" charset="0"/>
              <a:buChar char="•"/>
            </a:pPr>
            <a:endParaRPr lang="el-GR" dirty="0">
              <a:solidFill>
                <a:srgbClr val="00B0F0"/>
              </a:solidFill>
            </a:endParaRPr>
          </a:p>
          <a:p>
            <a:pPr marL="285750" lvl="0" indent="-285750">
              <a:buFont typeface="Arial" panose="020B0604020202020204" pitchFamily="34" charset="0"/>
              <a:buChar char="•"/>
            </a:pPr>
            <a:r>
              <a:rPr lang="el-GR" dirty="0">
                <a:solidFill>
                  <a:srgbClr val="00B0F0"/>
                </a:solidFill>
              </a:rPr>
              <a:t>Συμβολή: μείωση χρήσης πετρελαίου, ενίσχυση εταιρικής εικόνας.</a:t>
            </a:r>
          </a:p>
          <a:p>
            <a:endParaRPr lang="el-G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31136" y="406908"/>
            <a:ext cx="7729728" cy="1188720"/>
          </a:xfrm>
        </p:spPr>
        <p:txBody>
          <a:bodyPr/>
          <a:lstStyle/>
          <a:p>
            <a:r>
              <a:rPr lang="en-US" dirty="0"/>
              <a:t>CASE STUDIE </a:t>
            </a:r>
            <a:r>
              <a:rPr lang="en-US" dirty="0" smtClean="0"/>
              <a:t>iii</a:t>
            </a:r>
            <a:endParaRPr lang="el-GR" dirty="0"/>
          </a:p>
        </p:txBody>
      </p:sp>
      <p:sp>
        <p:nvSpPr>
          <p:cNvPr id="5" name="Έλλειψη 4"/>
          <p:cNvSpPr/>
          <p:nvPr/>
        </p:nvSpPr>
        <p:spPr>
          <a:xfrm>
            <a:off x="740664" y="2478024"/>
            <a:ext cx="3255264" cy="1453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p:cNvSpPr txBox="1"/>
          <p:nvPr/>
        </p:nvSpPr>
        <p:spPr>
          <a:xfrm>
            <a:off x="1335024" y="2743307"/>
            <a:ext cx="2066544" cy="923330"/>
          </a:xfrm>
          <a:prstGeom prst="rect">
            <a:avLst/>
          </a:prstGeom>
          <a:noFill/>
        </p:spPr>
        <p:txBody>
          <a:bodyPr wrap="square" rtlCol="0">
            <a:spAutoFit/>
          </a:bodyPr>
          <a:lstStyle/>
          <a:p>
            <a:pPr algn="ctr"/>
            <a:r>
              <a:rPr lang="el-GR" dirty="0" smtClean="0"/>
              <a:t>ΟΜΑΔΑ Α΄</a:t>
            </a:r>
          </a:p>
          <a:p>
            <a:pPr algn="ctr"/>
            <a:endParaRPr lang="el-GR" dirty="0" smtClean="0"/>
          </a:p>
          <a:p>
            <a:pPr algn="ctr"/>
            <a:r>
              <a:rPr lang="el-GR" dirty="0"/>
              <a:t>Επιστήμονες</a:t>
            </a:r>
          </a:p>
        </p:txBody>
      </p:sp>
      <p:sp>
        <p:nvSpPr>
          <p:cNvPr id="7" name="Έλλειψη 6"/>
          <p:cNvSpPr/>
          <p:nvPr/>
        </p:nvSpPr>
        <p:spPr>
          <a:xfrm>
            <a:off x="4532376" y="2478024"/>
            <a:ext cx="3255264" cy="1453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Box 7"/>
          <p:cNvSpPr txBox="1"/>
          <p:nvPr/>
        </p:nvSpPr>
        <p:spPr>
          <a:xfrm>
            <a:off x="5058156" y="2743307"/>
            <a:ext cx="2203704" cy="923330"/>
          </a:xfrm>
          <a:prstGeom prst="rect">
            <a:avLst/>
          </a:prstGeom>
          <a:noFill/>
        </p:spPr>
        <p:txBody>
          <a:bodyPr wrap="square" rtlCol="0">
            <a:spAutoFit/>
          </a:bodyPr>
          <a:lstStyle/>
          <a:p>
            <a:pPr algn="ctr"/>
            <a:r>
              <a:rPr lang="el-GR" dirty="0" smtClean="0"/>
              <a:t>ΟΜΑΔΑ Β΄</a:t>
            </a:r>
          </a:p>
          <a:p>
            <a:pPr algn="ctr"/>
            <a:endParaRPr lang="el-GR" dirty="0"/>
          </a:p>
          <a:p>
            <a:pPr algn="ctr"/>
            <a:r>
              <a:rPr lang="el-GR" dirty="0" err="1" smtClean="0"/>
              <a:t>Επενδυτες</a:t>
            </a:r>
            <a:endParaRPr lang="el-GR" dirty="0"/>
          </a:p>
        </p:txBody>
      </p:sp>
      <p:sp>
        <p:nvSpPr>
          <p:cNvPr id="9" name="Έλλειψη 8"/>
          <p:cNvSpPr/>
          <p:nvPr/>
        </p:nvSpPr>
        <p:spPr>
          <a:xfrm>
            <a:off x="8461248" y="2478024"/>
            <a:ext cx="3255264" cy="1453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TextBox 9"/>
          <p:cNvSpPr txBox="1"/>
          <p:nvPr/>
        </p:nvSpPr>
        <p:spPr>
          <a:xfrm>
            <a:off x="9041892" y="2743307"/>
            <a:ext cx="2093976" cy="923330"/>
          </a:xfrm>
          <a:prstGeom prst="rect">
            <a:avLst/>
          </a:prstGeom>
          <a:noFill/>
        </p:spPr>
        <p:txBody>
          <a:bodyPr wrap="square" rtlCol="0">
            <a:spAutoFit/>
          </a:bodyPr>
          <a:lstStyle/>
          <a:p>
            <a:pPr algn="ctr"/>
            <a:r>
              <a:rPr lang="el-GR" dirty="0" smtClean="0"/>
              <a:t>ΟΜΑΔΑ Γ΄</a:t>
            </a:r>
          </a:p>
          <a:p>
            <a:pPr algn="ctr"/>
            <a:endParaRPr lang="el-GR" dirty="0"/>
          </a:p>
          <a:p>
            <a:pPr algn="ctr"/>
            <a:r>
              <a:rPr lang="el-GR" dirty="0"/>
              <a:t>Καταναλωτές</a:t>
            </a:r>
          </a:p>
        </p:txBody>
      </p:sp>
      <p:cxnSp>
        <p:nvCxnSpPr>
          <p:cNvPr id="12" name="Ευθύγραμμο βέλος σύνδεσης 11"/>
          <p:cNvCxnSpPr/>
          <p:nvPr/>
        </p:nvCxnSpPr>
        <p:spPr>
          <a:xfrm>
            <a:off x="2368296" y="4105656"/>
            <a:ext cx="0" cy="905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p:nvPr/>
        </p:nvCxnSpPr>
        <p:spPr>
          <a:xfrm>
            <a:off x="6160008" y="4105656"/>
            <a:ext cx="0" cy="905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13"/>
          <p:cNvCxnSpPr/>
          <p:nvPr/>
        </p:nvCxnSpPr>
        <p:spPr>
          <a:xfrm>
            <a:off x="10088880" y="4105656"/>
            <a:ext cx="0" cy="905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78992" y="5431536"/>
            <a:ext cx="2916936" cy="646331"/>
          </a:xfrm>
          <a:prstGeom prst="rect">
            <a:avLst/>
          </a:prstGeom>
          <a:noFill/>
        </p:spPr>
        <p:txBody>
          <a:bodyPr wrap="square" rtlCol="0">
            <a:spAutoFit/>
          </a:bodyPr>
          <a:lstStyle/>
          <a:p>
            <a:r>
              <a:rPr lang="el-GR" dirty="0" smtClean="0"/>
              <a:t>Ενδιαφέρονται </a:t>
            </a:r>
            <a:r>
              <a:rPr lang="el-GR" dirty="0"/>
              <a:t>για την τεχνολογία &amp; ασφάλεια.</a:t>
            </a:r>
          </a:p>
        </p:txBody>
      </p:sp>
      <p:sp>
        <p:nvSpPr>
          <p:cNvPr id="16" name="TextBox 15"/>
          <p:cNvSpPr txBox="1"/>
          <p:nvPr/>
        </p:nvSpPr>
        <p:spPr>
          <a:xfrm>
            <a:off x="4843272" y="5431536"/>
            <a:ext cx="2944368" cy="646331"/>
          </a:xfrm>
          <a:prstGeom prst="rect">
            <a:avLst/>
          </a:prstGeom>
          <a:noFill/>
        </p:spPr>
        <p:txBody>
          <a:bodyPr wrap="square" rtlCol="0">
            <a:spAutoFit/>
          </a:bodyPr>
          <a:lstStyle/>
          <a:p>
            <a:r>
              <a:rPr lang="el-GR" dirty="0" smtClean="0"/>
              <a:t>Κοιτάνε </a:t>
            </a:r>
            <a:r>
              <a:rPr lang="el-GR" dirty="0"/>
              <a:t>κόστος, αγορά, κέρδος.</a:t>
            </a:r>
          </a:p>
        </p:txBody>
      </p:sp>
      <p:sp>
        <p:nvSpPr>
          <p:cNvPr id="17" name="TextBox 16"/>
          <p:cNvSpPr txBox="1"/>
          <p:nvPr/>
        </p:nvSpPr>
        <p:spPr>
          <a:xfrm>
            <a:off x="8634984" y="5422392"/>
            <a:ext cx="3017520" cy="646331"/>
          </a:xfrm>
          <a:prstGeom prst="rect">
            <a:avLst/>
          </a:prstGeom>
          <a:noFill/>
        </p:spPr>
        <p:txBody>
          <a:bodyPr wrap="square" rtlCol="0">
            <a:spAutoFit/>
          </a:bodyPr>
          <a:lstStyle/>
          <a:p>
            <a:r>
              <a:rPr lang="el-GR" dirty="0" smtClean="0"/>
              <a:t>Θέλουν </a:t>
            </a:r>
            <a:r>
              <a:rPr lang="el-GR" dirty="0"/>
              <a:t>ασφάλεια, χαμηλή τιμή, βιωσιμότητα.</a:t>
            </a:r>
          </a:p>
        </p:txBody>
      </p:sp>
    </p:spTree>
    <p:extLst>
      <p:ext uri="{BB962C8B-B14F-4D97-AF65-F5344CB8AC3E}">
        <p14:creationId xmlns:p14="http://schemas.microsoft.com/office/powerpoint/2010/main" val="4795762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31136" y="406908"/>
            <a:ext cx="7729728" cy="1188720"/>
          </a:xfrm>
        </p:spPr>
        <p:txBody>
          <a:bodyPr/>
          <a:lstStyle/>
          <a:p>
            <a:r>
              <a:rPr lang="en-US" dirty="0"/>
              <a:t>CASE STUDIE </a:t>
            </a:r>
            <a:r>
              <a:rPr lang="en-US" dirty="0" smtClean="0"/>
              <a:t>iii</a:t>
            </a:r>
            <a:endParaRPr lang="el-GR" dirty="0"/>
          </a:p>
        </p:txBody>
      </p:sp>
      <p:sp>
        <p:nvSpPr>
          <p:cNvPr id="3" name="Θέση περιεχομένου 2"/>
          <p:cNvSpPr>
            <a:spLocks noGrp="1"/>
          </p:cNvSpPr>
          <p:nvPr>
            <p:ph idx="1"/>
          </p:nvPr>
        </p:nvSpPr>
        <p:spPr>
          <a:xfrm>
            <a:off x="1353312" y="2290572"/>
            <a:ext cx="9820656" cy="4082796"/>
          </a:xfrm>
        </p:spPr>
        <p:txBody>
          <a:bodyPr/>
          <a:lstStyle/>
          <a:p>
            <a:r>
              <a:rPr lang="el-GR" b="1" dirty="0"/>
              <a:t>Ως επιστήμονες</a:t>
            </a:r>
            <a:r>
              <a:rPr lang="el-GR" dirty="0"/>
              <a:t>: </a:t>
            </a:r>
            <a:r>
              <a:rPr lang="el-GR" dirty="0"/>
              <a:t>Πιστεύετε ότι το 30% βιολογικής προέλευσης είναι αρκετό ή χρειάζεται να φτάσουμε στο 100</a:t>
            </a:r>
            <a:r>
              <a:rPr lang="el-GR" dirty="0" smtClean="0"/>
              <a:t>%</a:t>
            </a:r>
          </a:p>
          <a:p>
            <a:endParaRPr lang="en-US" dirty="0"/>
          </a:p>
          <a:p>
            <a:r>
              <a:rPr lang="el-GR" b="1" dirty="0"/>
              <a:t>Ως </a:t>
            </a:r>
            <a:r>
              <a:rPr lang="el-GR" b="1" dirty="0" err="1" smtClean="0"/>
              <a:t>επενδυτες</a:t>
            </a:r>
            <a:r>
              <a:rPr lang="el-GR" dirty="0" smtClean="0"/>
              <a:t>: </a:t>
            </a:r>
            <a:r>
              <a:rPr lang="el-GR" dirty="0"/>
              <a:t>Θεωρείτε ότι το </a:t>
            </a:r>
            <a:r>
              <a:rPr lang="el-GR" dirty="0" err="1"/>
              <a:t>PlantBottle</a:t>
            </a:r>
            <a:r>
              <a:rPr lang="el-GR" dirty="0"/>
              <a:t> είναι στρατηγική επένδυση για τη Coca-Cola ή απλά επικοινωνιακό τρικ</a:t>
            </a:r>
            <a:r>
              <a:rPr lang="el-GR" dirty="0" smtClean="0"/>
              <a:t>;</a:t>
            </a:r>
          </a:p>
          <a:p>
            <a:endParaRPr lang="en-US" dirty="0"/>
          </a:p>
          <a:p>
            <a:r>
              <a:rPr lang="el-GR" b="1" dirty="0"/>
              <a:t>Ως καταναλωτές</a:t>
            </a:r>
            <a:r>
              <a:rPr lang="el-GR" dirty="0"/>
              <a:t>: </a:t>
            </a:r>
            <a:r>
              <a:rPr lang="el-GR" dirty="0"/>
              <a:t>Θα προτιμούσατε να αγοράσετε αναψυκτικό σε </a:t>
            </a:r>
            <a:r>
              <a:rPr lang="el-GR" dirty="0" err="1"/>
              <a:t>PlantBottle</a:t>
            </a:r>
            <a:r>
              <a:rPr lang="el-GR" dirty="0"/>
              <a:t> αντί σε κλασικό μπουκάλι</a:t>
            </a:r>
            <a:r>
              <a:rPr lang="el-GR" dirty="0" smtClean="0"/>
              <a:t>;</a:t>
            </a:r>
          </a:p>
          <a:p>
            <a:endParaRPr lang="en-US" dirty="0"/>
          </a:p>
          <a:p>
            <a:r>
              <a:rPr lang="el-GR" b="1" dirty="0"/>
              <a:t>Πιθανός κίνδυνος</a:t>
            </a:r>
            <a:r>
              <a:rPr lang="el-GR" dirty="0"/>
              <a:t>: Τι πρόβλημα βλέπετε</a:t>
            </a:r>
            <a:r>
              <a:rPr lang="el-GR" dirty="0" smtClean="0"/>
              <a:t>;</a:t>
            </a:r>
            <a:endParaRPr lang="en-US" dirty="0" smtClean="0"/>
          </a:p>
          <a:p>
            <a:endParaRPr lang="en-US" dirty="0" smtClean="0"/>
          </a:p>
          <a:p>
            <a:endParaRPr lang="en-US" dirty="0"/>
          </a:p>
          <a:p>
            <a:endParaRPr lang="el-GR" dirty="0"/>
          </a:p>
        </p:txBody>
      </p:sp>
    </p:spTree>
    <p:extLst>
      <p:ext uri="{BB962C8B-B14F-4D97-AF65-F5344CB8AC3E}">
        <p14:creationId xmlns:p14="http://schemas.microsoft.com/office/powerpoint/2010/main" val="9387283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56816" y="1623060"/>
            <a:ext cx="7958328" cy="2848356"/>
          </a:xfrm>
        </p:spPr>
        <p:txBody>
          <a:bodyPr>
            <a:normAutofit/>
          </a:bodyPr>
          <a:lstStyle/>
          <a:p>
            <a:r>
              <a:rPr lang="el-GR" sz="3600" b="1" dirty="0" smtClean="0">
                <a:solidFill>
                  <a:srgbClr val="C00000"/>
                </a:solidFill>
              </a:rPr>
              <a:t>ΕΡΩΤΗΣΕΙΣ????</a:t>
            </a:r>
            <a:endParaRPr lang="el-GR" sz="3600" b="1" dirty="0">
              <a:solidFill>
                <a:srgbClr val="C0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07592" y="1961388"/>
            <a:ext cx="9427464" cy="3058668"/>
          </a:xfrm>
        </p:spPr>
        <p:txBody>
          <a:bodyPr>
            <a:normAutofit/>
          </a:bodyPr>
          <a:lstStyle/>
          <a:p>
            <a:r>
              <a:rPr lang="el-GR" sz="3200" b="1" dirty="0" smtClean="0"/>
              <a:t>ΕΥΧΑΡΙΣΤΩ ΠΟΛΎ ΓΙΑ ΤΗΝ ΠΡΟΣΟΧΗ </a:t>
            </a:r>
            <a:r>
              <a:rPr lang="el-GR" sz="3200" b="1" dirty="0" err="1" smtClean="0"/>
              <a:t>ΣΑς</a:t>
            </a:r>
            <a:endParaRPr lang="el-GR" sz="32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057400" y="297180"/>
            <a:ext cx="7729728" cy="1188720"/>
          </a:xfrm>
        </p:spPr>
        <p:txBody>
          <a:bodyPr>
            <a:normAutofit/>
          </a:bodyPr>
          <a:lstStyle/>
          <a:p>
            <a:r>
              <a:rPr lang="el-GR" sz="3200" dirty="0"/>
              <a:t>πράσινη επιχειρηματικότητα</a:t>
            </a:r>
            <a:endParaRPr lang="el-GR" sz="3200" dirty="0"/>
          </a:p>
        </p:txBody>
      </p:sp>
      <p:sp>
        <p:nvSpPr>
          <p:cNvPr id="3" name="Θέση περιεχομένου 2"/>
          <p:cNvSpPr>
            <a:spLocks noGrp="1"/>
          </p:cNvSpPr>
          <p:nvPr>
            <p:ph idx="1"/>
          </p:nvPr>
        </p:nvSpPr>
        <p:spPr>
          <a:xfrm>
            <a:off x="219456" y="3195615"/>
            <a:ext cx="6309360" cy="2711410"/>
          </a:xfrm>
        </p:spPr>
        <p:txBody>
          <a:bodyPr/>
          <a:lstStyle/>
          <a:p>
            <a:pPr marL="0" indent="0">
              <a:buNone/>
            </a:pPr>
            <a:r>
              <a:rPr lang="el-GR" b="1" dirty="0"/>
              <a:t>Βασικά Χαρακτηριστικά της Πράσινης </a:t>
            </a:r>
            <a:r>
              <a:rPr lang="el-GR" b="1" dirty="0" smtClean="0"/>
              <a:t>Επιχειρηματικότητας</a:t>
            </a:r>
          </a:p>
          <a:p>
            <a:r>
              <a:rPr lang="el-GR" dirty="0"/>
              <a:t>Εστίαση στο Περιβάλλον</a:t>
            </a:r>
          </a:p>
          <a:p>
            <a:r>
              <a:rPr lang="el-GR" dirty="0"/>
              <a:t>Βιώσιμη Ανάπτυξη</a:t>
            </a:r>
          </a:p>
          <a:p>
            <a:r>
              <a:rPr lang="el-GR" dirty="0"/>
              <a:t>Στρατηγική Οπτική</a:t>
            </a:r>
          </a:p>
          <a:p>
            <a:r>
              <a:rPr lang="el-GR" dirty="0"/>
              <a:t>Οικολογική Συνείδηση</a:t>
            </a:r>
          </a:p>
          <a:p>
            <a:r>
              <a:rPr lang="el-GR" dirty="0"/>
              <a:t>Μείωση Περιβαλλοντικού Αποτυπώματος</a:t>
            </a:r>
          </a:p>
          <a:p>
            <a:pPr marL="0" indent="0">
              <a:buNone/>
            </a:pPr>
            <a:endParaRPr lang="el-GR" dirty="0"/>
          </a:p>
        </p:txBody>
      </p:sp>
      <p:sp>
        <p:nvSpPr>
          <p:cNvPr id="4" name="TextBox 3"/>
          <p:cNvSpPr txBox="1"/>
          <p:nvPr/>
        </p:nvSpPr>
        <p:spPr>
          <a:xfrm>
            <a:off x="832104" y="1714500"/>
            <a:ext cx="10524744" cy="923330"/>
          </a:xfrm>
          <a:prstGeom prst="rect">
            <a:avLst/>
          </a:prstGeom>
          <a:noFill/>
        </p:spPr>
        <p:txBody>
          <a:bodyPr wrap="square" rtlCol="0">
            <a:spAutoFit/>
          </a:bodyPr>
          <a:lstStyle/>
          <a:p>
            <a:r>
              <a:rPr lang="el-GR" dirty="0">
                <a:solidFill>
                  <a:srgbClr val="00B050"/>
                </a:solidFill>
              </a:rPr>
              <a:t>Η πράσινη επιχειρηματικότητα είναι η οικονομική δραστηριότητα που ενσωματώνει την προστασία του περιβάλλοντος και τη βιώσιμη ανάπτυξη στην καρδιά της στρατηγικής της, προσπαθώντας να συνδυάσει την κερδοφορία με τον σεβασμό στη φύση.</a:t>
            </a:r>
            <a:endParaRPr lang="el-GR" dirty="0">
              <a:solidFill>
                <a:srgbClr val="00B050"/>
              </a:solidFill>
            </a:endParaRPr>
          </a:p>
        </p:txBody>
      </p:sp>
      <p:sp>
        <p:nvSpPr>
          <p:cNvPr id="5" name="TextBox 4"/>
          <p:cNvSpPr txBox="1"/>
          <p:nvPr/>
        </p:nvSpPr>
        <p:spPr>
          <a:xfrm>
            <a:off x="6986016" y="3195615"/>
            <a:ext cx="4855464" cy="1754326"/>
          </a:xfrm>
          <a:prstGeom prst="rect">
            <a:avLst/>
          </a:prstGeom>
          <a:noFill/>
        </p:spPr>
        <p:txBody>
          <a:bodyPr wrap="square" rtlCol="0">
            <a:spAutoFit/>
          </a:bodyPr>
          <a:lstStyle/>
          <a:p>
            <a:r>
              <a:rPr lang="el-GR" b="1" dirty="0"/>
              <a:t>Πώς Εφαρμόζεται</a:t>
            </a:r>
          </a:p>
          <a:p>
            <a:pPr marL="285750" indent="-285750">
              <a:buFont typeface="Arial" panose="020B0604020202020204" pitchFamily="34" charset="0"/>
              <a:buChar char="•"/>
            </a:pPr>
            <a:r>
              <a:rPr lang="el-GR" dirty="0"/>
              <a:t>Βελτίωση </a:t>
            </a:r>
            <a:r>
              <a:rPr lang="el-GR" dirty="0" smtClean="0"/>
              <a:t>Διεργασιών</a:t>
            </a:r>
          </a:p>
          <a:p>
            <a:pPr marL="285750" indent="-285750">
              <a:buFont typeface="Arial" panose="020B0604020202020204" pitchFamily="34" charset="0"/>
              <a:buChar char="•"/>
            </a:pPr>
            <a:r>
              <a:rPr lang="el-GR" dirty="0" smtClean="0"/>
              <a:t>Χρήση </a:t>
            </a:r>
            <a:r>
              <a:rPr lang="el-GR" dirty="0"/>
              <a:t>Φιλικών Πρώτων </a:t>
            </a:r>
            <a:r>
              <a:rPr lang="el-GR" dirty="0" smtClean="0"/>
              <a:t>Υλών</a:t>
            </a:r>
          </a:p>
          <a:p>
            <a:pPr marL="285750" indent="-285750">
              <a:buFont typeface="Arial" panose="020B0604020202020204" pitchFamily="34" charset="0"/>
              <a:buChar char="•"/>
            </a:pPr>
            <a:r>
              <a:rPr lang="el-GR" dirty="0" smtClean="0"/>
              <a:t>Αντιστάθμιση Ρύπων</a:t>
            </a:r>
          </a:p>
          <a:p>
            <a:pPr marL="285750" indent="-285750">
              <a:buFont typeface="Arial" panose="020B0604020202020204" pitchFamily="34" charset="0"/>
              <a:buChar char="•"/>
            </a:pPr>
            <a:r>
              <a:rPr lang="el-GR" dirty="0" smtClean="0"/>
              <a:t>Διανομή </a:t>
            </a:r>
            <a:r>
              <a:rPr lang="el-GR" dirty="0"/>
              <a:t>και Συσκευασία</a:t>
            </a:r>
          </a:p>
          <a:p>
            <a:endParaRPr lang="el-GR" dirty="0"/>
          </a:p>
        </p:txBody>
      </p:sp>
      <p:sp>
        <p:nvSpPr>
          <p:cNvPr id="7" name="TextBox 6"/>
          <p:cNvSpPr txBox="1"/>
          <p:nvPr/>
        </p:nvSpPr>
        <p:spPr>
          <a:xfrm>
            <a:off x="6986016" y="5168361"/>
            <a:ext cx="4507992" cy="1477328"/>
          </a:xfrm>
          <a:prstGeom prst="rect">
            <a:avLst/>
          </a:prstGeom>
          <a:noFill/>
        </p:spPr>
        <p:txBody>
          <a:bodyPr wrap="square" rtlCol="0">
            <a:spAutoFit/>
          </a:bodyPr>
          <a:lstStyle/>
          <a:p>
            <a:r>
              <a:rPr lang="el-GR" b="1" dirty="0" smtClean="0"/>
              <a:t>Οφέλη</a:t>
            </a:r>
          </a:p>
          <a:p>
            <a:pPr marL="285750" indent="-285750">
              <a:buFont typeface="Arial" panose="020B0604020202020204" pitchFamily="34" charset="0"/>
              <a:buChar char="•"/>
            </a:pPr>
            <a:r>
              <a:rPr lang="el-GR" dirty="0"/>
              <a:t>Οικονομικά </a:t>
            </a:r>
            <a:r>
              <a:rPr lang="el-GR" dirty="0" smtClean="0"/>
              <a:t>Οφέλη</a:t>
            </a:r>
          </a:p>
          <a:p>
            <a:pPr marL="285750" indent="-285750">
              <a:buFont typeface="Arial" panose="020B0604020202020204" pitchFamily="34" charset="0"/>
              <a:buChar char="•"/>
            </a:pPr>
            <a:r>
              <a:rPr lang="el-GR" dirty="0" smtClean="0"/>
              <a:t>Ενίσχυση Εικόνας</a:t>
            </a:r>
          </a:p>
          <a:p>
            <a:pPr marL="285750" indent="-285750">
              <a:buFont typeface="Arial" panose="020B0604020202020204" pitchFamily="34" charset="0"/>
              <a:buChar char="•"/>
            </a:pPr>
            <a:r>
              <a:rPr lang="el-GR" dirty="0" smtClean="0"/>
              <a:t>Καινοτομία</a:t>
            </a:r>
            <a:endParaRPr lang="el-GR" dirty="0"/>
          </a:p>
          <a:p>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31136" y="269748"/>
            <a:ext cx="7729728" cy="1188720"/>
          </a:xfrm>
        </p:spPr>
        <p:txBody>
          <a:bodyPr/>
          <a:lstStyle/>
          <a:p>
            <a:r>
              <a:rPr lang="el-GR" dirty="0"/>
              <a:t>Οι Πράσινες Επιχειρήσεις</a:t>
            </a:r>
          </a:p>
        </p:txBody>
      </p:sp>
      <p:sp>
        <p:nvSpPr>
          <p:cNvPr id="3" name="Θέση περιεχομένου 2"/>
          <p:cNvSpPr>
            <a:spLocks noGrp="1"/>
          </p:cNvSpPr>
          <p:nvPr>
            <p:ph idx="1"/>
          </p:nvPr>
        </p:nvSpPr>
        <p:spPr>
          <a:xfrm>
            <a:off x="320040" y="1997964"/>
            <a:ext cx="11768328" cy="4750308"/>
          </a:xfrm>
        </p:spPr>
        <p:txBody>
          <a:bodyPr>
            <a:normAutofit/>
          </a:bodyPr>
          <a:lstStyle/>
          <a:p>
            <a:r>
              <a:rPr lang="el-GR" dirty="0"/>
              <a:t>Η επιχειρηματικότητα ως έννοια ορίζεται όταν τα άτομα προσπαθούν να καλύψουν ανάγκες και επιθυμίες που προκύπτουν στους ανθρώπους. Στόχος μιας επιχείρησης είναι η δημιουργία ενός νέου προϊόντος ή η εξέλιξη και η βελτίωση ενός ήδη υπάρχοντος. </a:t>
            </a:r>
            <a:endParaRPr lang="el-GR" dirty="0" smtClean="0"/>
          </a:p>
          <a:p>
            <a:r>
              <a:rPr lang="el-GR" dirty="0"/>
              <a:t>Μια πράσινη επιχείρηση προσπαθεί να κάνει τις διαδικασίες ως προς την παραγωγή των προϊόντων όσο πιο φιλικές προς το περιβάλλον, μειώνοντας τις επιπτώσεις της προς αυτό. </a:t>
            </a:r>
            <a:endParaRPr lang="el-GR" dirty="0" smtClean="0"/>
          </a:p>
          <a:p>
            <a:r>
              <a:rPr lang="el-GR" dirty="0" smtClean="0"/>
              <a:t>Το </a:t>
            </a:r>
            <a:r>
              <a:rPr lang="el-GR" dirty="0"/>
              <a:t>πιο σημαντικό είναι ότι η πράσινη επιχειρηματικότητα θα πρέπει να έχει μακροπρόθεσμο αντίκτυπο. Η δημιουργία λύσης σε ένα πρόβλημα που απλά δεν θα είναι εφαρμόσιμη τα επόμενα χρόνια δεν αποτελεί επιλογή για την αειφόρο ανάπτυξη</a:t>
            </a:r>
            <a:r>
              <a:rPr lang="el-GR" dirty="0" smtClean="0"/>
              <a:t>.</a:t>
            </a:r>
          </a:p>
          <a:p>
            <a:endParaRPr lang="el-GR" dirty="0" smtClean="0"/>
          </a:p>
          <a:p>
            <a:endParaRPr lang="el-GR" dirty="0" smtClean="0"/>
          </a:p>
          <a:p>
            <a:pPr marL="0" indent="0" algn="ctr">
              <a:buNone/>
            </a:pPr>
            <a:r>
              <a:rPr lang="el-GR" sz="3200" b="1" dirty="0">
                <a:solidFill>
                  <a:srgbClr val="00B050"/>
                </a:solidFill>
              </a:rPr>
              <a:t>Πως Μετατρέπονται οι Επιχειρήσεις σε Πράσινες;</a:t>
            </a:r>
            <a:r>
              <a:rPr lang="el-GR" sz="3200" dirty="0">
                <a:solidFill>
                  <a:srgbClr val="00B050"/>
                </a:solidFill>
              </a:rPr>
              <a:t> </a:t>
            </a:r>
          </a:p>
          <a:p>
            <a:endParaRPr lang="el-GR" dirty="0" smtClean="0"/>
          </a:p>
          <a:p>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31136" y="315468"/>
            <a:ext cx="7729728" cy="1188720"/>
          </a:xfrm>
        </p:spPr>
        <p:txBody>
          <a:bodyPr/>
          <a:lstStyle/>
          <a:p>
            <a:r>
              <a:rPr lang="el-GR" dirty="0"/>
              <a:t>κυκλική οικονομία</a:t>
            </a:r>
            <a:endParaRPr lang="el-GR" dirty="0"/>
          </a:p>
        </p:txBody>
      </p:sp>
      <p:sp>
        <p:nvSpPr>
          <p:cNvPr id="3" name="Θέση περιεχομένου 2"/>
          <p:cNvSpPr>
            <a:spLocks noGrp="1"/>
          </p:cNvSpPr>
          <p:nvPr>
            <p:ph idx="1"/>
          </p:nvPr>
        </p:nvSpPr>
        <p:spPr>
          <a:xfrm>
            <a:off x="960120" y="2034539"/>
            <a:ext cx="10332720" cy="2331613"/>
          </a:xfrm>
        </p:spPr>
        <p:txBody>
          <a:bodyPr>
            <a:normAutofit/>
          </a:bodyPr>
          <a:lstStyle/>
          <a:p>
            <a:r>
              <a:rPr lang="el-GR" dirty="0">
                <a:solidFill>
                  <a:srgbClr val="00B050"/>
                </a:solidFill>
              </a:rPr>
              <a:t>Η κυκλική οικονομία είναι ένα οικονομικό μοντέλο που αντικαθιστά το γραμμικό μοντέλο «παραγωγή-χρήση-απόρριψη», δίνοντας έμφαση στην παράταση της ζωής των προϊόντων και των υλικών μέσω της επαναχρησιμοποίησης, της επισκευής, της ανακατασκευής και της ανακύκλωσης. Στόχος της είναι η ελαχιστοποίηση των αποβλήτων, η μείωση της ζήτησης για νέους πόρους και η προώθηση της βιωσιμότητας, λειτουργώντας παράλληλα με τους φυσικούς κύκλους του πλανήτη για ένα πιο βιώσιμο μέλλον. </a:t>
            </a:r>
          </a:p>
          <a:p>
            <a:endParaRPr lang="el-GR" b="1" dirty="0" smtClean="0"/>
          </a:p>
          <a:p>
            <a:endParaRPr lang="el-GR" dirty="0"/>
          </a:p>
        </p:txBody>
      </p:sp>
      <p:sp>
        <p:nvSpPr>
          <p:cNvPr id="4" name="TextBox 3"/>
          <p:cNvSpPr txBox="1"/>
          <p:nvPr/>
        </p:nvSpPr>
        <p:spPr>
          <a:xfrm>
            <a:off x="960120" y="4366153"/>
            <a:ext cx="5074920" cy="2031325"/>
          </a:xfrm>
          <a:prstGeom prst="rect">
            <a:avLst/>
          </a:prstGeom>
          <a:noFill/>
        </p:spPr>
        <p:txBody>
          <a:bodyPr wrap="square" rtlCol="0">
            <a:spAutoFit/>
          </a:bodyPr>
          <a:lstStyle/>
          <a:p>
            <a:r>
              <a:rPr lang="el-GR" b="1" dirty="0"/>
              <a:t>Βασικές αρχές και </a:t>
            </a:r>
            <a:r>
              <a:rPr lang="el-GR" b="1" dirty="0" smtClean="0"/>
              <a:t>πρακτικές</a:t>
            </a:r>
          </a:p>
          <a:p>
            <a:pPr marL="285750" indent="-285750">
              <a:buFont typeface="Arial" panose="020B0604020202020204" pitchFamily="34" charset="0"/>
              <a:buChar char="•"/>
            </a:pPr>
            <a:r>
              <a:rPr lang="el-GR" dirty="0"/>
              <a:t>Σχεδιασμός για αποφυγή αποβλήτων και </a:t>
            </a:r>
            <a:r>
              <a:rPr lang="el-GR" dirty="0" smtClean="0"/>
              <a:t>ρύπανσης</a:t>
            </a:r>
          </a:p>
          <a:p>
            <a:pPr marL="285750" indent="-285750">
              <a:buFont typeface="Arial" panose="020B0604020202020204" pitchFamily="34" charset="0"/>
              <a:buChar char="•"/>
            </a:pPr>
            <a:r>
              <a:rPr lang="el-GR" dirty="0" smtClean="0"/>
              <a:t>Διατήρηση </a:t>
            </a:r>
            <a:r>
              <a:rPr lang="el-GR" dirty="0"/>
              <a:t>προϊόντων σε </a:t>
            </a:r>
            <a:r>
              <a:rPr lang="el-GR" dirty="0" smtClean="0"/>
              <a:t>χρήση</a:t>
            </a:r>
          </a:p>
          <a:p>
            <a:pPr marL="285750" indent="-285750">
              <a:buFont typeface="Arial" panose="020B0604020202020204" pitchFamily="34" charset="0"/>
              <a:buChar char="•"/>
            </a:pPr>
            <a:r>
              <a:rPr lang="el-GR" dirty="0" smtClean="0"/>
              <a:t>Αναγέννηση </a:t>
            </a:r>
            <a:r>
              <a:rPr lang="el-GR" dirty="0"/>
              <a:t>φυσικών </a:t>
            </a:r>
            <a:r>
              <a:rPr lang="el-GR" dirty="0" smtClean="0"/>
              <a:t>συστημάτων</a:t>
            </a:r>
          </a:p>
          <a:p>
            <a:pPr marL="285750" indent="-285750">
              <a:buFont typeface="Arial" panose="020B0604020202020204" pitchFamily="34" charset="0"/>
              <a:buChar char="•"/>
            </a:pPr>
            <a:r>
              <a:rPr lang="el-GR" dirty="0" smtClean="0"/>
              <a:t>Μείωση </a:t>
            </a:r>
            <a:r>
              <a:rPr lang="el-GR" dirty="0"/>
              <a:t>της εξάρτησης από </a:t>
            </a:r>
            <a:r>
              <a:rPr lang="el-GR" dirty="0" smtClean="0"/>
              <a:t>πόρους</a:t>
            </a:r>
            <a:endParaRPr lang="el-GR" dirty="0"/>
          </a:p>
          <a:p>
            <a:pPr marL="285750" indent="-285750">
              <a:buFont typeface="Arial" panose="020B0604020202020204" pitchFamily="34" charset="0"/>
              <a:buChar char="•"/>
            </a:pPr>
            <a:endParaRPr lang="el-GR" dirty="0"/>
          </a:p>
        </p:txBody>
      </p:sp>
      <p:sp>
        <p:nvSpPr>
          <p:cNvPr id="6" name="TextBox 5"/>
          <p:cNvSpPr txBox="1"/>
          <p:nvPr/>
        </p:nvSpPr>
        <p:spPr>
          <a:xfrm>
            <a:off x="6931152" y="4366153"/>
            <a:ext cx="4965192" cy="1477328"/>
          </a:xfrm>
          <a:prstGeom prst="rect">
            <a:avLst/>
          </a:prstGeom>
          <a:noFill/>
        </p:spPr>
        <p:txBody>
          <a:bodyPr wrap="square" rtlCol="0">
            <a:spAutoFit/>
          </a:bodyPr>
          <a:lstStyle/>
          <a:p>
            <a:r>
              <a:rPr lang="el-GR" b="1" dirty="0" smtClean="0"/>
              <a:t>Οφέλη</a:t>
            </a:r>
          </a:p>
          <a:p>
            <a:pPr marL="285750" indent="-285750">
              <a:buFont typeface="Arial" panose="020B0604020202020204" pitchFamily="34" charset="0"/>
              <a:buChar char="•"/>
            </a:pPr>
            <a:r>
              <a:rPr lang="el-GR" dirty="0"/>
              <a:t>Περιβαλλοντικά οφέλη</a:t>
            </a:r>
          </a:p>
          <a:p>
            <a:pPr marL="285750" indent="-285750">
              <a:buFont typeface="Arial" panose="020B0604020202020204" pitchFamily="34" charset="0"/>
              <a:buChar char="•"/>
            </a:pPr>
            <a:r>
              <a:rPr lang="el-GR" dirty="0"/>
              <a:t>Οικονομικά οφέλη</a:t>
            </a:r>
          </a:p>
          <a:p>
            <a:pPr marL="285750" indent="-285750">
              <a:buFont typeface="Arial" panose="020B0604020202020204" pitchFamily="34" charset="0"/>
              <a:buChar char="•"/>
            </a:pPr>
            <a:r>
              <a:rPr lang="el-GR" dirty="0"/>
              <a:t>Κοινωνικά </a:t>
            </a:r>
            <a:r>
              <a:rPr lang="el-GR" dirty="0" smtClean="0"/>
              <a:t>οφέλη</a:t>
            </a:r>
            <a:endParaRPr lang="el-GR" dirty="0"/>
          </a:p>
          <a:p>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31136" y="315468"/>
            <a:ext cx="7729728" cy="1188720"/>
          </a:xfrm>
        </p:spPr>
        <p:txBody>
          <a:bodyPr/>
          <a:lstStyle/>
          <a:p>
            <a:r>
              <a:rPr lang="el-GR" dirty="0"/>
              <a:t>κυκλική οικονομία</a:t>
            </a:r>
            <a:endParaRPr lang="el-GR" dirty="0"/>
          </a:p>
        </p:txBody>
      </p:sp>
      <p:sp>
        <p:nvSpPr>
          <p:cNvPr id="4" name="Θέση περιεχομένου 2"/>
          <p:cNvSpPr txBox="1"/>
          <p:nvPr/>
        </p:nvSpPr>
        <p:spPr>
          <a:xfrm>
            <a:off x="1490472" y="5257800"/>
            <a:ext cx="8561832" cy="102412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318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63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el-GR" sz="3400" b="1" dirty="0" smtClean="0">
                <a:solidFill>
                  <a:srgbClr val="00B050"/>
                </a:solidFill>
              </a:rPr>
              <a:t>ΠΑΡΑΔΕΙΓΜΑΤΑ ΚΥΚΛΙΚΗΣ ΟΙΚΟΝΟΜΙΑΣ</a:t>
            </a:r>
            <a:endParaRPr lang="el-GR" sz="3400" b="1" dirty="0" smtClean="0">
              <a:solidFill>
                <a:srgbClr val="00B050"/>
              </a:solidFill>
            </a:endParaRPr>
          </a:p>
          <a:p>
            <a:endParaRPr lang="el-GR" dirty="0"/>
          </a:p>
        </p:txBody>
      </p:sp>
      <p:sp>
        <p:nvSpPr>
          <p:cNvPr id="7" name="TextBox 6"/>
          <p:cNvSpPr txBox="1"/>
          <p:nvPr/>
        </p:nvSpPr>
        <p:spPr>
          <a:xfrm>
            <a:off x="325501" y="2008022"/>
            <a:ext cx="11381867" cy="2031325"/>
          </a:xfrm>
          <a:prstGeom prst="rect">
            <a:avLst/>
          </a:prstGeom>
          <a:noFill/>
        </p:spPr>
        <p:txBody>
          <a:bodyPr wrap="square" rtlCol="0">
            <a:spAutoFit/>
          </a:bodyPr>
          <a:lstStyle/>
          <a:p>
            <a:pPr marL="285750" indent="-285750">
              <a:buFont typeface="Arial" panose="020B0604020202020204" pitchFamily="34" charset="0"/>
              <a:buChar char="•"/>
            </a:pPr>
            <a:r>
              <a:rPr lang="el-GR" dirty="0" err="1"/>
              <a:t>Aποσκοπεί</a:t>
            </a:r>
            <a:r>
              <a:rPr lang="el-GR" dirty="0"/>
              <a:t> στην εξάλειψη των αποβλήτων και τη συνεχή χρήση των πόρων. Τα κυκλικά συστήματα χρησιμοποιούν τη συντήρηση, την επαναχρησιμοποίηση/αναδιανομή, την ανακαίνιση/ανακατασκευή και την </a:t>
            </a:r>
            <a:r>
              <a:rPr lang="el-GR" dirty="0" err="1" smtClean="0"/>
              <a:t>ανακυκλωση</a:t>
            </a:r>
            <a:r>
              <a:rPr lang="el-GR" dirty="0"/>
              <a:t> για τη δημιουργία ενός συστήματος κλειστού βρόχου, ελαχιστοποιώντας τις εισροές πόρων και τη δημιουργία αποβλήτων, ρύπανσης και εκπομπών </a:t>
            </a:r>
            <a:r>
              <a:rPr lang="el-GR" dirty="0" smtClean="0"/>
              <a:t>άνθρακα.</a:t>
            </a:r>
          </a:p>
          <a:p>
            <a:pPr marL="285750" indent="-285750">
              <a:buFont typeface="Arial" panose="020B0604020202020204" pitchFamily="34" charset="0"/>
              <a:buChar char="•"/>
            </a:pPr>
            <a:endParaRPr lang="el-GR" dirty="0" smtClean="0"/>
          </a:p>
          <a:p>
            <a:pPr marL="285750" indent="-285750">
              <a:buFont typeface="Arial" panose="020B0604020202020204" pitchFamily="34" charset="0"/>
              <a:buChar char="•"/>
            </a:pPr>
            <a:r>
              <a:rPr lang="el-GR" dirty="0"/>
              <a:t>Οι αρχές της έννοιας της κυκλικής οικονομίας περιλαμβάνουν την «αρχή των 3R» (</a:t>
            </a:r>
            <a:r>
              <a:rPr lang="el-GR" dirty="0" err="1"/>
              <a:t>reduce</a:t>
            </a:r>
            <a:r>
              <a:rPr lang="el-GR" dirty="0"/>
              <a:t>, </a:t>
            </a:r>
            <a:r>
              <a:rPr lang="el-GR" dirty="0" err="1"/>
              <a:t>reuse</a:t>
            </a:r>
            <a:r>
              <a:rPr lang="el-GR" dirty="0"/>
              <a:t>, </a:t>
            </a:r>
            <a:r>
              <a:rPr lang="el-GR" dirty="0" err="1"/>
              <a:t>recycle</a:t>
            </a:r>
            <a:r>
              <a:rPr lang="el-GR" dirty="0"/>
              <a:t> – ελαχιστοποίηση, επαναχρησιμοποίηση, ανακύκλωση</a:t>
            </a:r>
            <a:r>
              <a:rPr lang="el-GR" dirty="0" smtClean="0"/>
              <a:t>).</a:t>
            </a:r>
            <a:endParaRPr lang="el-GR" dirty="0"/>
          </a:p>
        </p:txBody>
      </p:sp>
      <p:sp>
        <p:nvSpPr>
          <p:cNvPr id="3" name="Επεξήγηση με σύννεφο 2"/>
          <p:cNvSpPr/>
          <p:nvPr/>
        </p:nvSpPr>
        <p:spPr>
          <a:xfrm>
            <a:off x="9171432" y="4083680"/>
            <a:ext cx="2697480" cy="1453896"/>
          </a:xfrm>
          <a:prstGeom prst="cloud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ΒΡΕΙΤΕ ΠΑΡΑΔΕΙΓΜΑΤΑ</a:t>
            </a:r>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31136" y="397764"/>
            <a:ext cx="7729728" cy="1188720"/>
          </a:xfrm>
        </p:spPr>
        <p:txBody>
          <a:bodyPr>
            <a:normAutofit/>
          </a:bodyPr>
          <a:lstStyle/>
          <a:p>
            <a:r>
              <a:rPr lang="el-GR" sz="3200" dirty="0" err="1" smtClean="0"/>
              <a:t>ΑνακΥκλωση</a:t>
            </a:r>
            <a:endParaRPr lang="el-GR" sz="3200" dirty="0"/>
          </a:p>
        </p:txBody>
      </p:sp>
      <p:sp>
        <p:nvSpPr>
          <p:cNvPr id="9" name="Θέση περιεχομένου 8"/>
          <p:cNvSpPr>
            <a:spLocks noGrp="1"/>
          </p:cNvSpPr>
          <p:nvPr>
            <p:ph idx="1"/>
          </p:nvPr>
        </p:nvSpPr>
        <p:spPr>
          <a:xfrm>
            <a:off x="1158240" y="2132875"/>
            <a:ext cx="9875520" cy="1380672"/>
          </a:xfrm>
        </p:spPr>
        <p:txBody>
          <a:bodyPr/>
          <a:lstStyle/>
          <a:p>
            <a:pPr marL="0" indent="0" algn="just">
              <a:buNone/>
            </a:pPr>
            <a:r>
              <a:rPr lang="el-GR" b="1" dirty="0">
                <a:ln w="0"/>
                <a:solidFill>
                  <a:schemeClr val="accent1"/>
                </a:solidFill>
                <a:effectLst>
                  <a:outerShdw blurRad="38100" dist="25400" dir="5400000" algn="ctr" rotWithShape="0">
                    <a:srgbClr val="6E747A">
                      <a:alpha val="43000"/>
                    </a:srgbClr>
                  </a:outerShdw>
                </a:effectLst>
              </a:rPr>
              <a:t>Ανακύκλωση είναι η διαδικασία με την οποία επαναχρησιμοποιούνται διάφορα υλικά ή οτιδήποτε αποτελεί γρήγορο αποτέλεσμα της ανθρώπινης δραστηριότητας και το οποίο στη μορφή που είναι δεν αποτελεί πλέον </a:t>
            </a:r>
            <a:r>
              <a:rPr lang="el-GR" b="1" dirty="0" err="1" smtClean="0">
                <a:ln w="0"/>
                <a:solidFill>
                  <a:schemeClr val="accent1"/>
                </a:solidFill>
                <a:effectLst>
                  <a:outerShdw blurRad="38100" dist="25400" dir="5400000" algn="ctr" rotWithShape="0">
                    <a:srgbClr val="6E747A">
                      <a:alpha val="43000"/>
                    </a:srgbClr>
                  </a:outerShdw>
                </a:effectLst>
              </a:rPr>
              <a:t>αγαθο</a:t>
            </a:r>
            <a:r>
              <a:rPr lang="el-GR" b="1" dirty="0">
                <a:ln w="0"/>
                <a:solidFill>
                  <a:schemeClr val="accent1"/>
                </a:solidFill>
                <a:effectLst>
                  <a:outerShdw blurRad="38100" dist="25400" dir="5400000" algn="ctr" rotWithShape="0">
                    <a:srgbClr val="6E747A">
                      <a:alpha val="43000"/>
                    </a:srgbClr>
                  </a:outerShdw>
                </a:effectLst>
              </a:rPr>
              <a:t> για τον άνθρωπο. Στη διαδικασία αυτή συνήθως τα </a:t>
            </a:r>
            <a:r>
              <a:rPr lang="el-GR" b="1" dirty="0" err="1" smtClean="0">
                <a:ln w="0"/>
                <a:solidFill>
                  <a:schemeClr val="accent1"/>
                </a:solidFill>
                <a:effectLst>
                  <a:outerShdw blurRad="38100" dist="25400" dir="5400000" algn="ctr" rotWithShape="0">
                    <a:srgbClr val="6E747A">
                      <a:alpha val="43000"/>
                    </a:srgbClr>
                  </a:outerShdw>
                </a:effectLst>
              </a:rPr>
              <a:t>απορριματα</a:t>
            </a:r>
            <a:r>
              <a:rPr lang="el-GR" b="1" dirty="0" smtClean="0">
                <a:ln w="0"/>
                <a:solidFill>
                  <a:schemeClr val="accent1"/>
                </a:solidFill>
                <a:effectLst>
                  <a:outerShdw blurRad="38100" dist="25400" dir="5400000" algn="ctr" rotWithShape="0">
                    <a:srgbClr val="6E747A">
                      <a:alpha val="43000"/>
                    </a:srgbClr>
                  </a:outerShdw>
                </a:effectLst>
              </a:rPr>
              <a:t> μετατρέπονται </a:t>
            </a:r>
            <a:r>
              <a:rPr lang="el-GR" b="1" dirty="0">
                <a:ln w="0"/>
                <a:solidFill>
                  <a:schemeClr val="accent1"/>
                </a:solidFill>
                <a:effectLst>
                  <a:outerShdw blurRad="38100" dist="25400" dir="5400000" algn="ctr" rotWithShape="0">
                    <a:srgbClr val="6E747A">
                      <a:alpha val="43000"/>
                    </a:srgbClr>
                  </a:outerShdw>
                </a:effectLst>
              </a:rPr>
              <a:t>σε πρώτες ύλες από τις οποίες παράγονται νέα προϊόντα.</a:t>
            </a:r>
          </a:p>
          <a:p>
            <a:pPr lvl="0"/>
            <a:endParaRPr lang="el-GR" b="1" dirty="0">
              <a:ln w="0"/>
              <a:solidFill>
                <a:schemeClr val="accent1"/>
              </a:solidFill>
              <a:effectLst>
                <a:outerShdw blurRad="38100" dist="25400" dir="5400000" algn="ctr" rotWithShape="0">
                  <a:srgbClr val="6E747A">
                    <a:alpha val="43000"/>
                  </a:srgbClr>
                </a:outerShdw>
              </a:effectLst>
            </a:endParaRPr>
          </a:p>
          <a:p>
            <a:endParaRPr lang="el-GR" dirty="0"/>
          </a:p>
        </p:txBody>
      </p:sp>
      <p:sp>
        <p:nvSpPr>
          <p:cNvPr id="12" name="TextBox 11"/>
          <p:cNvSpPr txBox="1"/>
          <p:nvPr/>
        </p:nvSpPr>
        <p:spPr>
          <a:xfrm>
            <a:off x="798576" y="3902259"/>
            <a:ext cx="2865120" cy="646331"/>
          </a:xfrm>
          <a:prstGeom prst="rect">
            <a:avLst/>
          </a:prstGeom>
          <a:noFill/>
        </p:spPr>
        <p:txBody>
          <a:bodyPr wrap="square" rtlCol="0">
            <a:spAutoFit/>
          </a:bodyPr>
          <a:lstStyle/>
          <a:p>
            <a:r>
              <a:rPr lang="el-GR" dirty="0"/>
              <a:t>Η</a:t>
            </a:r>
            <a:r>
              <a:rPr lang="el-GR" dirty="0" smtClean="0"/>
              <a:t> </a:t>
            </a:r>
            <a:r>
              <a:rPr lang="el-GR" dirty="0"/>
              <a:t>μετατροπή βλαβερών για το περιβάλλον υλικών</a:t>
            </a:r>
            <a:endParaRPr lang="el-GR" dirty="0"/>
          </a:p>
        </p:txBody>
      </p:sp>
      <p:cxnSp>
        <p:nvCxnSpPr>
          <p:cNvPr id="8" name="Ευθύγραμμο βέλος σύνδεσης 7"/>
          <p:cNvCxnSpPr/>
          <p:nvPr/>
        </p:nvCxnSpPr>
        <p:spPr>
          <a:xfrm>
            <a:off x="4709160" y="4125285"/>
            <a:ext cx="1584000" cy="0"/>
          </a:xfrm>
          <a:prstGeom prst="straightConnector1">
            <a:avLst/>
          </a:prstGeom>
          <a:ln w="8255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167936" y="3763760"/>
            <a:ext cx="4434840" cy="923330"/>
          </a:xfrm>
          <a:prstGeom prst="rect">
            <a:avLst/>
          </a:prstGeom>
          <a:noFill/>
        </p:spPr>
        <p:txBody>
          <a:bodyPr wrap="square" rtlCol="0">
            <a:spAutoFit/>
          </a:bodyPr>
          <a:lstStyle/>
          <a:p>
            <a:r>
              <a:rPr lang="el-GR" dirty="0"/>
              <a:t>Σ</a:t>
            </a:r>
            <a:r>
              <a:rPr lang="el-GR" dirty="0" smtClean="0"/>
              <a:t>ε </a:t>
            </a:r>
            <a:r>
              <a:rPr lang="el-GR" dirty="0"/>
              <a:t>λιγότερο ή και καθόλου </a:t>
            </a:r>
            <a:r>
              <a:rPr lang="el-GR" dirty="0" smtClean="0"/>
              <a:t>βλαβερά</a:t>
            </a:r>
            <a:r>
              <a:rPr lang="el-GR" dirty="0"/>
              <a:t> </a:t>
            </a:r>
            <a:r>
              <a:rPr lang="el-GR" dirty="0" smtClean="0"/>
              <a:t>ώστε να </a:t>
            </a:r>
            <a:r>
              <a:rPr lang="el-GR" dirty="0"/>
              <a:t>γίνεται ομαλότερα η επανένταξή τους στο φυσικό </a:t>
            </a:r>
            <a:r>
              <a:rPr lang="el-GR" dirty="0" smtClean="0"/>
              <a:t>περιβάλλον</a:t>
            </a:r>
            <a:endParaRPr lang="el-GR" dirty="0"/>
          </a:p>
        </p:txBody>
      </p:sp>
      <p:sp>
        <p:nvSpPr>
          <p:cNvPr id="13" name="TextBox 12"/>
          <p:cNvSpPr txBox="1"/>
          <p:nvPr/>
        </p:nvSpPr>
        <p:spPr>
          <a:xfrm>
            <a:off x="2993136" y="5586984"/>
            <a:ext cx="8040624" cy="523220"/>
          </a:xfrm>
          <a:prstGeom prst="rect">
            <a:avLst/>
          </a:prstGeom>
          <a:noFill/>
        </p:spPr>
        <p:txBody>
          <a:bodyPr wrap="square" rtlCol="0">
            <a:spAutoFit/>
          </a:bodyPr>
          <a:lstStyle/>
          <a:p>
            <a:r>
              <a:rPr lang="el-GR" sz="2800" dirty="0" smtClean="0">
                <a:solidFill>
                  <a:srgbClr val="00B050"/>
                </a:solidFill>
              </a:rPr>
              <a:t>Ποια υλικά μπορούν να ανακυκλωθούν??</a:t>
            </a:r>
            <a:endParaRPr lang="el-GR" sz="2800" dirty="0">
              <a:solidFill>
                <a:srgbClr val="00B05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31136" y="214884"/>
            <a:ext cx="7729728" cy="1188720"/>
          </a:xfrm>
        </p:spPr>
        <p:txBody>
          <a:bodyPr/>
          <a:lstStyle/>
          <a:p>
            <a:r>
              <a:rPr lang="el-GR" dirty="0"/>
              <a:t>ανακυκλώσιμα υλικά</a:t>
            </a:r>
            <a:endParaRPr lang="el-GR" dirty="0"/>
          </a:p>
        </p:txBody>
      </p:sp>
      <p:sp>
        <p:nvSpPr>
          <p:cNvPr id="3" name="Θέση περιεχομένου 2"/>
          <p:cNvSpPr>
            <a:spLocks noGrp="1"/>
          </p:cNvSpPr>
          <p:nvPr>
            <p:ph idx="1"/>
          </p:nvPr>
        </p:nvSpPr>
        <p:spPr>
          <a:xfrm>
            <a:off x="233172" y="1755648"/>
            <a:ext cx="3465576" cy="4439412"/>
          </a:xfrm>
        </p:spPr>
        <p:txBody>
          <a:bodyPr>
            <a:normAutofit/>
          </a:bodyPr>
          <a:lstStyle/>
          <a:p>
            <a:pPr marL="0" indent="0">
              <a:buNone/>
            </a:pPr>
            <a:r>
              <a:rPr lang="el-GR" b="1" dirty="0"/>
              <a:t>Κοινά Ανακυκλώσιμα </a:t>
            </a:r>
            <a:r>
              <a:rPr lang="el-GR" b="1" dirty="0" smtClean="0"/>
              <a:t>Υλικά</a:t>
            </a:r>
          </a:p>
          <a:p>
            <a:r>
              <a:rPr lang="el-GR" dirty="0" smtClean="0"/>
              <a:t>Χαρτί </a:t>
            </a:r>
          </a:p>
          <a:p>
            <a:r>
              <a:rPr lang="el-GR" dirty="0" smtClean="0"/>
              <a:t>Γυαλί</a:t>
            </a:r>
          </a:p>
          <a:p>
            <a:r>
              <a:rPr lang="el-GR" dirty="0" smtClean="0"/>
              <a:t>Μέταλλα</a:t>
            </a:r>
          </a:p>
          <a:p>
            <a:r>
              <a:rPr lang="el-GR" dirty="0" smtClean="0"/>
              <a:t>Πλαστικά</a:t>
            </a:r>
            <a:endParaRPr lang="el-GR" dirty="0"/>
          </a:p>
          <a:p>
            <a:r>
              <a:rPr lang="el-GR" dirty="0"/>
              <a:t>Ηλεκτρικές &amp; Ηλεκτρονικές Συσκευές</a:t>
            </a:r>
          </a:p>
          <a:p>
            <a:r>
              <a:rPr lang="el-GR" dirty="0"/>
              <a:t>Μπαταρίες</a:t>
            </a:r>
          </a:p>
          <a:p>
            <a:r>
              <a:rPr lang="el-GR" dirty="0"/>
              <a:t>Υφάσματα</a:t>
            </a:r>
          </a:p>
          <a:p>
            <a:r>
              <a:rPr lang="el-GR" dirty="0"/>
              <a:t>Μαγειρικά Λάδια</a:t>
            </a:r>
          </a:p>
          <a:p>
            <a:endParaRPr lang="el-GR" dirty="0"/>
          </a:p>
        </p:txBody>
      </p:sp>
      <p:sp>
        <p:nvSpPr>
          <p:cNvPr id="5" name="TextBox 4"/>
          <p:cNvSpPr txBox="1"/>
          <p:nvPr/>
        </p:nvSpPr>
        <p:spPr>
          <a:xfrm>
            <a:off x="7104888" y="1787652"/>
            <a:ext cx="4965192" cy="3693319"/>
          </a:xfrm>
          <a:prstGeom prst="rect">
            <a:avLst/>
          </a:prstGeom>
          <a:noFill/>
        </p:spPr>
        <p:txBody>
          <a:bodyPr wrap="square" rtlCol="0">
            <a:spAutoFit/>
          </a:bodyPr>
          <a:lstStyle/>
          <a:p>
            <a:r>
              <a:rPr lang="el-GR" b="1" dirty="0"/>
              <a:t>Υλικά που ΔΕΝ ανήκουν στον κάδο ανακύκλωσης </a:t>
            </a:r>
            <a:r>
              <a:rPr lang="el-GR" b="1" dirty="0" smtClean="0"/>
              <a:t>συσκευασιών</a:t>
            </a:r>
          </a:p>
          <a:p>
            <a:pPr marL="285750" lvl="0" indent="-285750">
              <a:buFont typeface="Arial" panose="020B0604020202020204" pitchFamily="34" charset="0"/>
              <a:buChar char="•"/>
            </a:pPr>
            <a:r>
              <a:rPr lang="el-GR" dirty="0"/>
              <a:t>Υπολείμματα τροφών και λάδια σε χάρτινες </a:t>
            </a:r>
            <a:r>
              <a:rPr lang="el-GR" dirty="0" smtClean="0"/>
              <a:t>συσκευασίες.</a:t>
            </a:r>
          </a:p>
          <a:p>
            <a:pPr marL="285750" lvl="0" indent="-285750">
              <a:buFont typeface="Arial" panose="020B0604020202020204" pitchFamily="34" charset="0"/>
              <a:buChar char="•"/>
            </a:pPr>
            <a:r>
              <a:rPr lang="el-GR" dirty="0" smtClean="0"/>
              <a:t>Βιοδιασπώμενες </a:t>
            </a:r>
            <a:r>
              <a:rPr lang="el-GR" dirty="0"/>
              <a:t>και </a:t>
            </a:r>
            <a:r>
              <a:rPr lang="el-GR" dirty="0" err="1"/>
              <a:t>φωτοδιασπώμενες</a:t>
            </a:r>
            <a:r>
              <a:rPr lang="el-GR" dirty="0"/>
              <a:t> πλαστικές σακούλες και άλλα </a:t>
            </a:r>
            <a:r>
              <a:rPr lang="el-GR" dirty="0" smtClean="0"/>
              <a:t>προϊόντα.</a:t>
            </a:r>
          </a:p>
          <a:p>
            <a:pPr marL="285750" lvl="0" indent="-285750">
              <a:buFont typeface="Arial" panose="020B0604020202020204" pitchFamily="34" charset="0"/>
              <a:buChar char="•"/>
            </a:pPr>
            <a:r>
              <a:rPr lang="el-GR" dirty="0" smtClean="0"/>
              <a:t>Μη </a:t>
            </a:r>
            <a:r>
              <a:rPr lang="el-GR" dirty="0"/>
              <a:t>ανακυκλώσιμες πλαστικές συσκευασίες ή σύμμικτα αντικείμενα (π.χ. παιχνίδια, οδοντόβουρτσες</a:t>
            </a:r>
            <a:r>
              <a:rPr lang="el-GR" dirty="0" smtClean="0"/>
              <a:t>).</a:t>
            </a:r>
          </a:p>
          <a:p>
            <a:pPr marL="285750" lvl="0" indent="-285750">
              <a:buFont typeface="Arial" panose="020B0604020202020204" pitchFamily="34" charset="0"/>
              <a:buChar char="•"/>
            </a:pPr>
            <a:r>
              <a:rPr lang="el-GR" dirty="0" smtClean="0"/>
              <a:t>Υλικά </a:t>
            </a:r>
            <a:r>
              <a:rPr lang="el-GR" dirty="0"/>
              <a:t>όπως σπασμένα γυαλιά, καθρέφτες, οικοδομικά υλικά.</a:t>
            </a:r>
          </a:p>
          <a:p>
            <a:r>
              <a:rPr lang="el-GR" dirty="0"/>
              <a:t> </a:t>
            </a:r>
          </a:p>
          <a:p>
            <a:pPr marL="285750" indent="-285750">
              <a:buFont typeface="Arial" panose="020B0604020202020204" pitchFamily="34" charset="0"/>
              <a:buChar char="•"/>
            </a:pPr>
            <a:endParaRPr lang="el-GR" b="1" dirty="0"/>
          </a:p>
        </p:txBody>
      </p:sp>
      <p:pic>
        <p:nvPicPr>
          <p:cNvPr id="2050" name="Picture 2" descr="Η ανακύκλωση | 1ο ΝΗΠΙΑΓΩΓΕΙΟ ΘΗΒΑ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6559" y="1755648"/>
            <a:ext cx="3502025" cy="30578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Χαρτί: Αυτά τα 8 είδη είναι ανακυκλώσιμα – Τι πρέπει να ξέρετε - Smart City  - Εξυπνη πόλη"/>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0775" y="5031200"/>
            <a:ext cx="3593592" cy="16859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Δέμα">
  <a:themeElements>
    <a:clrScheme name="Δέμα">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Δέμα">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Δέμα">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TM10001115[[fn=Δέμα]]</Template>
  <TotalTime>2059</TotalTime>
  <Words>2086</Words>
  <Application>Microsoft Office PowerPoint</Application>
  <PresentationFormat>Ευρεία οθόνη</PresentationFormat>
  <Paragraphs>333</Paragraphs>
  <Slides>34</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34</vt:i4>
      </vt:variant>
    </vt:vector>
  </HeadingPairs>
  <TitlesOfParts>
    <vt:vector size="40" baseType="lpstr">
      <vt:lpstr>Aptos</vt:lpstr>
      <vt:lpstr>Arial</vt:lpstr>
      <vt:lpstr>Corbel</vt:lpstr>
      <vt:lpstr>Gill Sans MT</vt:lpstr>
      <vt:lpstr>Times New Roman</vt:lpstr>
      <vt:lpstr>Δέμα</vt:lpstr>
      <vt:lpstr>Χρήση Εναλλακτικών Υλικών για την Ανάπτυξη της Βιωσιμότητας</vt:lpstr>
      <vt:lpstr>Βιωσιμη αναπτυξη και κοινωνικη ευθυνη</vt:lpstr>
      <vt:lpstr>περιβαλλοντικό αποτύπωμα </vt:lpstr>
      <vt:lpstr>πράσινη επιχειρηματικότητα</vt:lpstr>
      <vt:lpstr>Οι Πράσινες Επιχειρήσεις</vt:lpstr>
      <vt:lpstr>κυκλική οικονομία</vt:lpstr>
      <vt:lpstr>κυκλική οικονομία</vt:lpstr>
      <vt:lpstr>ΑνακΥκλωση</vt:lpstr>
      <vt:lpstr>ανακυκλώσιμα υλικά</vt:lpstr>
      <vt:lpstr>ΒΙΟΜΑΖΑ</vt:lpstr>
      <vt:lpstr>βιομαζα</vt:lpstr>
      <vt:lpstr>βιοκαυσιμα</vt:lpstr>
      <vt:lpstr>Ανακυκλωση χαρτου και γυαλιου</vt:lpstr>
      <vt:lpstr>Ανακυκλωση μεταλλου</vt:lpstr>
      <vt:lpstr>ΑΝΑΚΥΚΛΩΣΗ ΠΛΑΣΤΙΚΩΝ</vt:lpstr>
      <vt:lpstr>Τα βιοπλαστικά από άμυλο </vt:lpstr>
      <vt:lpstr>βιοπλαστικά από ζαχαροκάλαμο </vt:lpstr>
      <vt:lpstr>κομποστοποιηση</vt:lpstr>
      <vt:lpstr>Βιοδιασπώμενα Υλικά σε υλικα συκευασιας</vt:lpstr>
      <vt:lpstr>Βιοδιασπώμενα Υλικά στη γεωργια </vt:lpstr>
      <vt:lpstr>Εφαρμογές Βιοδιασπώμενων Υλικών στη Γεωργία</vt:lpstr>
      <vt:lpstr>γιατί αξίζει η αξιοποίηση αγροτικών υποπροϊόντων?</vt:lpstr>
      <vt:lpstr>Οικονομικά &amp; Επιχειρηματικά Οφέλη </vt:lpstr>
      <vt:lpstr>CASE STUDIE 1</vt:lpstr>
      <vt:lpstr>CASE STUDIE 1</vt:lpstr>
      <vt:lpstr>CASE STUDIE 1</vt:lpstr>
      <vt:lpstr>CASE STUDIE 1I</vt:lpstr>
      <vt:lpstr>CASE STUDIE ιι</vt:lpstr>
      <vt:lpstr>CASE STUDIE ιι</vt:lpstr>
      <vt:lpstr>CASE STUDIE III</vt:lpstr>
      <vt:lpstr>CASE STUDIE iii</vt:lpstr>
      <vt:lpstr>CASE STUDIE iii</vt:lpstr>
      <vt:lpstr>ΕΡΩΤΗΣΕΙΣ????</vt:lpstr>
      <vt:lpstr>ΕΥΧΑΡΙΣΤΩ ΠΟΛΎ ΓΙΑ ΤΗΝ ΠΡΟΣΟΧΗ ΣΑς</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Εφαρμογές και Επενδυτικές Προοπτικές της Νανοτεχνολογίας</dc:title>
  <dc:creator>GLYKERIA PORFYRIADOU</dc:creator>
  <cp:lastModifiedBy>HP</cp:lastModifiedBy>
  <cp:revision>72</cp:revision>
  <dcterms:created xsi:type="dcterms:W3CDTF">2025-09-05T09:32:00Z</dcterms:created>
  <dcterms:modified xsi:type="dcterms:W3CDTF">2025-09-22T15:26:34Z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78578DC9938145ACB2E2386DF717D379_12</vt:lpwstr>
  </property>
  <property fmtid="{D5CDD505-2E9C-101B-9397-08002B2CF9AE}" pid="3" name="KSOProductBuildVer">
    <vt:lpwstr>1033-12.2.0.21931</vt:lpwstr>
  </property>
</Properties>
</file>