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4"/>
  </p:notesMasterIdLst>
  <p:sldIdLst>
    <p:sldId id="25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305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41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411" r:id="rId40"/>
    <p:sldId id="298" r:id="rId41"/>
    <p:sldId id="299" r:id="rId42"/>
    <p:sldId id="300" r:id="rId43"/>
    <p:sldId id="301" r:id="rId44"/>
    <p:sldId id="302" r:id="rId45"/>
    <p:sldId id="303" r:id="rId46"/>
    <p:sldId id="412" r:id="rId47"/>
    <p:sldId id="304" r:id="rId48"/>
    <p:sldId id="413" r:id="rId49"/>
    <p:sldId id="414" r:id="rId50"/>
    <p:sldId id="415" r:id="rId51"/>
    <p:sldId id="416" r:id="rId52"/>
    <p:sldId id="258" r:id="rId5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F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B65DEE-10B2-ABA9-18A8-530E36F66E40}" v="3" dt="2025-10-30T15:55:26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FB3CE-DB81-4494-9FF5-DED506134C9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69B16-BD9C-4E7C-BC3C-A5F14A056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B62710F-8C08-7DA3-7036-D88EB2083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778" y="1845591"/>
            <a:ext cx="6730538" cy="2271367"/>
          </a:xfrm>
        </p:spPr>
        <p:txBody>
          <a:bodyPr anchor="b">
            <a:normAutofit/>
          </a:bodyPr>
          <a:lstStyle>
            <a:lvl1pPr algn="l">
              <a:defRPr sz="3700" b="1" cap="all" baseline="0">
                <a:solidFill>
                  <a:schemeClr val="bg2"/>
                </a:solidFill>
                <a:latin typeface="Manrope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09CEA49-9229-35D6-9846-0A0073D84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778" y="4233972"/>
            <a:ext cx="6730538" cy="1202718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rgbClr val="BAF743"/>
                </a:solidFill>
                <a:latin typeface="Manrope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pic>
        <p:nvPicPr>
          <p:cNvPr id="14" name="Picture 13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B232CBFD-532E-1DC3-5BDD-702B90E32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6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4D4774-7350-45EA-623F-B6B448F549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2"/>
            <a:ext cx="10980000" cy="3764939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C04BCE-96EF-B837-CD59-601434E7B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/>
              <a:t>Click to add title</a:t>
            </a:r>
            <a:endParaRPr lang="en-GR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BD5C9CC-D3E7-9D4E-DE22-D1D0D73FC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0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en background with a black rectangle and a black background&#10;&#10;AI-generated content may be incorrect.">
            <a:extLst>
              <a:ext uri="{FF2B5EF4-FFF2-40B4-BE49-F238E27FC236}">
                <a16:creationId xmlns:a16="http://schemas.microsoft.com/office/drawing/2014/main" id="{95214D22-D5F7-2EA5-C301-9016ECD0D7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618EE4-B856-4980-3DEA-458E0676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2694448"/>
            <a:ext cx="7622946" cy="1325563"/>
          </a:xfrm>
        </p:spPr>
        <p:txBody>
          <a:bodyPr>
            <a:normAutofit/>
          </a:bodyPr>
          <a:lstStyle>
            <a:lvl1pPr algn="l">
              <a:defRPr sz="38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846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E2B7-0401-42C9-A779-566E7220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144"/>
            <a:ext cx="10515600" cy="1325563"/>
          </a:xfrm>
          <a:ln w="19050">
            <a:solidFill>
              <a:schemeClr val="accent4"/>
            </a:solidFill>
          </a:ln>
        </p:spPr>
        <p:txBody>
          <a:bodyPr>
            <a:normAutofit/>
          </a:bodyPr>
          <a:lstStyle>
            <a:lvl1pPr marL="177800" indent="88900">
              <a:tabLst>
                <a:tab pos="266700" algn="l"/>
              </a:tabLst>
              <a:defRPr sz="3800" cap="all" baseline="0">
                <a:solidFill>
                  <a:schemeClr val="tx1"/>
                </a:solidFill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2C941-8CD4-73F0-B34A-EF1A5F39E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7975"/>
            <a:ext cx="10515600" cy="4148987"/>
          </a:xfrm>
        </p:spPr>
        <p:txBody>
          <a:bodyPr/>
          <a:lstStyle>
            <a:lvl1pPr>
              <a:buClr>
                <a:srgbClr val="BAF743"/>
              </a:buClr>
              <a:defRPr/>
            </a:lvl1pPr>
            <a:lvl2pPr>
              <a:buClr>
                <a:srgbClr val="BAF743"/>
              </a:buClr>
              <a:defRPr/>
            </a:lvl2pPr>
            <a:lvl3pPr>
              <a:buClr>
                <a:srgbClr val="BAF743"/>
              </a:buClr>
              <a:defRPr/>
            </a:lvl3pPr>
            <a:lvl4pPr>
              <a:buClr>
                <a:srgbClr val="BAF743"/>
              </a:buClr>
              <a:defRPr/>
            </a:lvl4pPr>
            <a:lvl5pPr>
              <a:buClr>
                <a:srgbClr val="BAF74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C9E5930-6195-2516-3BFE-3E8402ED5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4" t="73363" r="4400" b="3487"/>
          <a:stretch>
            <a:fillRect/>
          </a:stretch>
        </p:blipFill>
        <p:spPr>
          <a:xfrm>
            <a:off x="10086848" y="5031232"/>
            <a:ext cx="1568704" cy="158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3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green background with squares&#10;&#10;AI-generated content may be incorrect.">
            <a:extLst>
              <a:ext uri="{FF2B5EF4-FFF2-40B4-BE49-F238E27FC236}">
                <a16:creationId xmlns:a16="http://schemas.microsoft.com/office/drawing/2014/main" id="{5EE114E5-DF76-1979-5E18-6D88D2AD4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0FDB89-3197-F990-9AB8-D3D1AB6B5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057" y="1122363"/>
            <a:ext cx="8160327" cy="2387600"/>
          </a:xfrm>
        </p:spPr>
        <p:txBody>
          <a:bodyPr anchor="b">
            <a:normAutofit/>
          </a:bodyPr>
          <a:lstStyle>
            <a:lvl1pPr algn="l">
              <a:defRPr sz="4400" b="1" cap="all" baseline="0">
                <a:solidFill>
                  <a:srgbClr val="BAF743"/>
                </a:solidFill>
                <a:latin typeface="Manrope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65FC7D-D0F7-E975-C0E6-FF3911D8D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057" y="3602038"/>
            <a:ext cx="816032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anrope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793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F5EB-719E-2820-B2E0-54BE194E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9911"/>
            <a:ext cx="10515600" cy="1318311"/>
          </a:xfrm>
          <a:ln w="190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266700" indent="0">
              <a:defRPr sz="3800" cap="all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C6F17-543A-F4F1-9AAB-4E0D5ED9C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32397"/>
            <a:ext cx="10515600" cy="415725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black background with green squares&#10;&#10;AI-generated content may be incorrect.">
            <a:extLst>
              <a:ext uri="{FF2B5EF4-FFF2-40B4-BE49-F238E27FC236}">
                <a16:creationId xmlns:a16="http://schemas.microsoft.com/office/drawing/2014/main" id="{3A5731B6-6845-E6AE-51CE-DF1433F9D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80" y="200635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1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9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ack and green gradient&#10;&#10;AI-generated content may be incorrect.">
            <a:extLst>
              <a:ext uri="{FF2B5EF4-FFF2-40B4-BE49-F238E27FC236}">
                <a16:creationId xmlns:a16="http://schemas.microsoft.com/office/drawing/2014/main" id="{DF3673B6-C1C2-D7FC-B43C-99050FEDA8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8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227E9-5B0F-09CA-6C28-A95C31C9C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508000"/>
            <a:ext cx="4352925" cy="1879600"/>
          </a:xfrm>
          <a:solidFill>
            <a:schemeClr val="accent4"/>
          </a:solidFill>
        </p:spPr>
        <p:txBody>
          <a:bodyPr anchor="b"/>
          <a:lstStyle>
            <a:lvl1pPr marL="88900" indent="0">
              <a:defRPr sz="3200" cap="all" baseline="0">
                <a:solidFill>
                  <a:srgbClr val="BAF74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7F966-7BCE-4971-B3CF-F1D278DAA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08000"/>
            <a:ext cx="6172200" cy="5683251"/>
          </a:xfrm>
        </p:spPr>
        <p:txBody>
          <a:bodyPr/>
          <a:lstStyle>
            <a:lvl1pPr>
              <a:buClr>
                <a:srgbClr val="BAF743"/>
              </a:buClr>
              <a:defRPr sz="3200"/>
            </a:lvl1pPr>
            <a:lvl2pPr>
              <a:buClr>
                <a:srgbClr val="BAF743"/>
              </a:buClr>
              <a:defRPr sz="2800"/>
            </a:lvl2pPr>
            <a:lvl3pPr>
              <a:buClr>
                <a:srgbClr val="BAF743"/>
              </a:buClr>
              <a:defRPr sz="2400"/>
            </a:lvl3pPr>
            <a:lvl4pPr>
              <a:buClr>
                <a:srgbClr val="BAF743"/>
              </a:buClr>
              <a:defRPr sz="2000"/>
            </a:lvl4pPr>
            <a:lvl5pPr>
              <a:buClr>
                <a:srgbClr val="BAF74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E9DB1-5A6A-C73A-8D46-A7E790FF4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9100" y="2692400"/>
            <a:ext cx="4352925" cy="36576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55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ack and green gradient&#10;&#10;AI-generated content may be incorrect.">
            <a:extLst>
              <a:ext uri="{FF2B5EF4-FFF2-40B4-BE49-F238E27FC236}">
                <a16:creationId xmlns:a16="http://schemas.microsoft.com/office/drawing/2014/main" id="{D731C5CB-199E-278D-A24C-FCAAC32E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0ABA26E-20AE-D908-A62F-57A2623A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7374" y="631711"/>
            <a:ext cx="3384056" cy="853884"/>
          </a:xfrm>
          <a:prstGeom prst="rect">
            <a:avLst/>
          </a:prstGeom>
        </p:spPr>
      </p:pic>
      <p:pic>
        <p:nvPicPr>
          <p:cNvPr id="19" name="Picture 18" descr="A blue and yellow flag with white text&#10;&#10;AI-generated content may be incorrect.">
            <a:extLst>
              <a:ext uri="{FF2B5EF4-FFF2-40B4-BE49-F238E27FC236}">
                <a16:creationId xmlns:a16="http://schemas.microsoft.com/office/drawing/2014/main" id="{CDAABB3F-BA9C-BC88-E00A-8D2B2C9D0C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11" y="5721658"/>
            <a:ext cx="3818577" cy="7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8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2FFA93-D8B1-2E1F-8EF4-F5E09F24E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1EAD0-69C6-2D34-8204-9F4148F93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233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0" r:id="rId3"/>
    <p:sldLayoutId id="2147483649" r:id="rId4"/>
    <p:sldLayoutId id="2147483651" r:id="rId5"/>
    <p:sldLayoutId id="2147483655" r:id="rId6"/>
    <p:sldLayoutId id="2147483657" r:id="rId7"/>
    <p:sldLayoutId id="2147483656" r:id="rId8"/>
    <p:sldLayoutId id="2147483652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li.do/event/x7FPXbsXsX7RY3uk59sPn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li.do/event/j72rzs26Z2r6mFa1trKuCN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app.sli.do/event/jtDJqWrtFJB5xxcu4MusgM" TargetMode="Externa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3627D-4957-207B-FB45-2FD0871718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4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Startups</a:t>
            </a:r>
            <a:r>
              <a:rPr lang="el-GR" sz="4400" b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και ΑΓΡΟΤΙΚΗ </a:t>
            </a:r>
            <a:r>
              <a:rPr lang="el-GR" sz="4400" b="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ΕπιχειρηματικΟτητα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488A3-E573-AA87-758C-502E17BE56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Αναστασία Ν. </a:t>
            </a:r>
            <a:r>
              <a:rPr lang="el-GR" dirty="0" err="1"/>
              <a:t>Σαρχόσογλου</a:t>
            </a:r>
            <a:endParaRPr lang="el-GR" dirty="0"/>
          </a:p>
          <a:p>
            <a:r>
              <a:rPr lang="el-GR" dirty="0"/>
              <a:t>Γεωπόνος Επιστήμης Τροφίμων</a:t>
            </a:r>
            <a:r>
              <a:rPr lang="en-US" dirty="0"/>
              <a:t> MSc, MEd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513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8344-799A-4275-AEFA-62D7ECB7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Ποιον </a:t>
            </a:r>
            <a:r>
              <a:rPr lang="el-GR" dirty="0" err="1"/>
              <a:t>εξυπηρετεΙς</a:t>
            </a:r>
            <a:r>
              <a:rPr lang="el-GR" dirty="0"/>
              <a:t> και σε ποια </a:t>
            </a:r>
            <a:r>
              <a:rPr lang="el-GR" dirty="0" err="1"/>
              <a:t>αγορΑ</a:t>
            </a:r>
            <a:r>
              <a:rPr lang="el-GR" dirty="0"/>
              <a:t> </a:t>
            </a:r>
            <a:r>
              <a:rPr lang="el-GR" dirty="0" err="1"/>
              <a:t>δραστηριοποιεΙσαι</a:t>
            </a:r>
            <a:r>
              <a:rPr lang="el-GR" dirty="0"/>
              <a:t>;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9A897A0-FB24-41D4-9F75-957509F99E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62445" y="2004458"/>
            <a:ext cx="10014857" cy="419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Η α</a:t>
            </a:r>
            <a:r>
              <a:rPr lang="en-US" altLang="en-US" sz="1800" dirty="0" err="1">
                <a:latin typeface="Arial" panose="020B0604020202020204" pitchFamily="34" charset="0"/>
              </a:rPr>
              <a:t>νάλυση</a:t>
            </a:r>
            <a:r>
              <a:rPr lang="en-US" altLang="en-US" sz="1800" dirty="0">
                <a:latin typeface="Arial" panose="020B0604020202020204" pitchFamily="34" charset="0"/>
              </a:rPr>
              <a:t> α</a:t>
            </a:r>
            <a:r>
              <a:rPr lang="en-US" altLang="en-US" sz="1800" dirty="0" err="1">
                <a:latin typeface="Arial" panose="020B0604020202020204" pitchFamily="34" charset="0"/>
              </a:rPr>
              <a:t>γοράς</a:t>
            </a:r>
            <a:r>
              <a:rPr lang="en-US" altLang="en-US" sz="1800" dirty="0">
                <a:latin typeface="Arial" panose="020B0604020202020204" pitchFamily="34" charset="0"/>
              </a:rPr>
              <a:t> απ</a:t>
            </a:r>
            <a:r>
              <a:rPr lang="en-US" altLang="en-US" sz="1800" dirty="0" err="1">
                <a:latin typeface="Arial" panose="020B0604020202020204" pitchFamily="34" charset="0"/>
              </a:rPr>
              <a:t>οκ</a:t>
            </a:r>
            <a:r>
              <a:rPr lang="en-US" altLang="en-US" sz="1800" dirty="0">
                <a:latin typeface="Arial" panose="020B0604020202020204" pitchFamily="34" charset="0"/>
              </a:rPr>
              <a:t>αλύπτει </a:t>
            </a:r>
            <a:r>
              <a:rPr lang="en-US" altLang="en-US" sz="1800" b="1" dirty="0">
                <a:latin typeface="Arial" panose="020B0604020202020204" pitchFamily="34" charset="0"/>
              </a:rPr>
              <a:t>αν η ιδέα έχει εμπορικό ενδιαφέρον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Βήμ</a:t>
            </a:r>
            <a:r>
              <a:rPr lang="en-US" altLang="en-US" sz="1800" dirty="0">
                <a:latin typeface="Arial" panose="020B0604020202020204" pitchFamily="34" charset="0"/>
              </a:rPr>
              <a:t>ατα: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📊 </a:t>
            </a:r>
            <a:r>
              <a:rPr lang="en-US" altLang="en-US" sz="1800" dirty="0" err="1">
                <a:latin typeface="Arial" panose="020B0604020202020204" pitchFamily="34" charset="0"/>
              </a:rPr>
              <a:t>Μελέτη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ζήτησης</a:t>
            </a:r>
            <a:r>
              <a:rPr lang="en-US" altLang="en-US" sz="1800" dirty="0">
                <a:latin typeface="Arial" panose="020B0604020202020204" pitchFamily="34" charset="0"/>
              </a:rPr>
              <a:t> (π</a:t>
            </a:r>
            <a:r>
              <a:rPr lang="en-US" altLang="en-US" sz="1800" dirty="0" err="1">
                <a:latin typeface="Arial" panose="020B0604020202020204" pitchFamily="34" charset="0"/>
              </a:rPr>
              <a:t>οιοι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είν</a:t>
            </a:r>
            <a:r>
              <a:rPr lang="en-US" altLang="en-US" sz="1800" dirty="0">
                <a:latin typeface="Arial" panose="020B0604020202020204" pitchFamily="34" charset="0"/>
              </a:rPr>
              <a:t>αι οι πελάτες μου;)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🎯 </a:t>
            </a:r>
            <a:r>
              <a:rPr lang="en-US" altLang="en-US" sz="1800" dirty="0" err="1">
                <a:latin typeface="Arial" panose="020B0604020202020204" pitchFamily="34" charset="0"/>
              </a:rPr>
              <a:t>Προσδιορισμός</a:t>
            </a:r>
            <a:r>
              <a:rPr lang="en-US" altLang="en-US" sz="1800" dirty="0">
                <a:latin typeface="Arial" panose="020B0604020202020204" pitchFamily="34" charset="0"/>
              </a:rPr>
              <a:t> α</a:t>
            </a:r>
            <a:r>
              <a:rPr lang="en-US" altLang="en-US" sz="1800" dirty="0" err="1">
                <a:latin typeface="Arial" panose="020B0604020202020204" pitchFamily="34" charset="0"/>
              </a:rPr>
              <a:t>γοράς-στόχου</a:t>
            </a:r>
            <a:r>
              <a:rPr lang="en-US" altLang="en-US" sz="1800" dirty="0">
                <a:latin typeface="Arial" panose="020B0604020202020204" pitchFamily="34" charset="0"/>
              </a:rPr>
              <a:t> (segmenting–targeting–positioning)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📈 </a:t>
            </a:r>
            <a:r>
              <a:rPr lang="en-US" altLang="en-US" sz="1800" dirty="0" err="1">
                <a:latin typeface="Arial" panose="020B0604020202020204" pitchFamily="34" charset="0"/>
              </a:rPr>
              <a:t>Ανάλυση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τάσεων</a:t>
            </a:r>
            <a:r>
              <a:rPr lang="en-US" altLang="en-US" sz="1800" dirty="0">
                <a:latin typeface="Arial" panose="020B0604020202020204" pitchFamily="34" charset="0"/>
              </a:rPr>
              <a:t> (π.χ. β</a:t>
            </a:r>
            <a:r>
              <a:rPr lang="en-US" altLang="en-US" sz="1800" dirty="0" err="1">
                <a:latin typeface="Arial" panose="020B0604020202020204" pitchFamily="34" charset="0"/>
              </a:rPr>
              <a:t>ιώσιμ</a:t>
            </a:r>
            <a:r>
              <a:rPr lang="en-US" altLang="en-US" sz="1800" dirty="0">
                <a:latin typeface="Arial" panose="020B0604020202020204" pitchFamily="34" charset="0"/>
              </a:rPr>
              <a:t>α τρόφιμα, plant-based προϊόντα, τοπικότητα)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🧠 </a:t>
            </a:r>
            <a:r>
              <a:rPr lang="en-US" altLang="en-US" sz="1800" dirty="0" err="1">
                <a:latin typeface="Arial" panose="020B0604020202020204" pitchFamily="34" charset="0"/>
              </a:rPr>
              <a:t>Δημιουργί</a:t>
            </a:r>
            <a:r>
              <a:rPr lang="en-US" altLang="en-US" sz="1800" dirty="0">
                <a:latin typeface="Arial" panose="020B0604020202020204" pitchFamily="34" charset="0"/>
              </a:rPr>
              <a:t>α </a:t>
            </a:r>
            <a:r>
              <a:rPr lang="en-US" altLang="en-US" sz="1800" i="1" dirty="0">
                <a:latin typeface="Arial" panose="020B0604020202020204" pitchFamily="34" charset="0"/>
              </a:rPr>
              <a:t>buyer personas</a:t>
            </a:r>
            <a:r>
              <a:rPr lang="en-US" altLang="en-US" sz="1800" dirty="0">
                <a:latin typeface="Arial" panose="020B0604020202020204" pitchFamily="34" charset="0"/>
              </a:rPr>
              <a:t> – καταγραφή αναγκών, συνηθειών, κινήτρων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Παρα</a:t>
            </a:r>
            <a:r>
              <a:rPr lang="en-US" altLang="en-US" sz="1800" dirty="0" err="1">
                <a:latin typeface="Arial" panose="020B0604020202020204" pitchFamily="34" charset="0"/>
              </a:rPr>
              <a:t>δείγμ</a:t>
            </a:r>
            <a:r>
              <a:rPr lang="en-US" altLang="en-US" sz="1800" dirty="0">
                <a:latin typeface="Arial" panose="020B0604020202020204" pitchFamily="34" charset="0"/>
              </a:rPr>
              <a:t>ατα: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“Smart irrigation” → π</a:t>
            </a:r>
            <a:r>
              <a:rPr lang="en-US" altLang="en-US" sz="1800" dirty="0" err="1">
                <a:latin typeface="Arial" panose="020B0604020202020204" pitchFamily="34" charset="0"/>
              </a:rPr>
              <a:t>ελάτες</a:t>
            </a:r>
            <a:r>
              <a:rPr lang="en-US" altLang="en-US" sz="1800" dirty="0">
                <a:latin typeface="Arial" panose="020B0604020202020204" pitchFamily="34" charset="0"/>
              </a:rPr>
              <a:t>: </a:t>
            </a:r>
            <a:r>
              <a:rPr lang="en-US" altLang="en-US" sz="1800" dirty="0" err="1">
                <a:latin typeface="Arial" panose="020B0604020202020204" pitchFamily="34" charset="0"/>
              </a:rPr>
              <a:t>ομάδες</a:t>
            </a:r>
            <a:r>
              <a:rPr lang="en-US" altLang="en-US" sz="1800" dirty="0">
                <a:latin typeface="Arial" panose="020B0604020202020204" pitchFamily="34" charset="0"/>
              </a:rPr>
              <a:t> παρα</a:t>
            </a:r>
            <a:r>
              <a:rPr lang="en-US" altLang="en-US" sz="1800" dirty="0" err="1">
                <a:latin typeface="Arial" panose="020B0604020202020204" pitchFamily="34" charset="0"/>
              </a:rPr>
              <a:t>γωγών</a:t>
            </a:r>
            <a:r>
              <a:rPr lang="en-US" altLang="en-US" sz="1800" dirty="0">
                <a:latin typeface="Arial" panose="020B0604020202020204" pitchFamily="34" charset="0"/>
              </a:rPr>
              <a:t> &amp; </a:t>
            </a:r>
            <a:r>
              <a:rPr lang="en-US" altLang="en-US" sz="1800" dirty="0" err="1">
                <a:latin typeface="Arial" panose="020B0604020202020204" pitchFamily="34" charset="0"/>
              </a:rPr>
              <a:t>συνετ</a:t>
            </a:r>
            <a:r>
              <a:rPr lang="en-US" altLang="en-US" sz="1800" dirty="0">
                <a:latin typeface="Arial" panose="020B0604020202020204" pitchFamily="34" charset="0"/>
              </a:rPr>
              <a:t>αιρισμοί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“Sustainable snacks” → π</a:t>
            </a:r>
            <a:r>
              <a:rPr lang="en-US" altLang="en-US" sz="1800" dirty="0" err="1">
                <a:latin typeface="Arial" panose="020B0604020202020204" pitchFamily="34" charset="0"/>
              </a:rPr>
              <a:t>ελάτες</a:t>
            </a:r>
            <a:r>
              <a:rPr lang="en-US" altLang="en-US" sz="1800" dirty="0">
                <a:latin typeface="Arial" panose="020B0604020202020204" pitchFamily="34" charset="0"/>
              </a:rPr>
              <a:t>: </a:t>
            </a:r>
            <a:r>
              <a:rPr lang="en-US" altLang="en-US" sz="1800" dirty="0" err="1">
                <a:latin typeface="Arial" panose="020B0604020202020204" pitchFamily="34" charset="0"/>
              </a:rPr>
              <a:t>νέοι</a:t>
            </a:r>
            <a:r>
              <a:rPr lang="en-US" altLang="en-US" sz="1800" dirty="0">
                <a:latin typeface="Arial" panose="020B0604020202020204" pitchFamily="34" charset="0"/>
              </a:rPr>
              <a:t> κατανα</a:t>
            </a:r>
            <a:r>
              <a:rPr lang="en-US" altLang="en-US" sz="1800" dirty="0" err="1">
                <a:latin typeface="Arial" panose="020B0604020202020204" pitchFamily="34" charset="0"/>
              </a:rPr>
              <a:t>λωτές</a:t>
            </a:r>
            <a:r>
              <a:rPr lang="en-US" altLang="en-US" sz="1800" dirty="0">
                <a:latin typeface="Arial" panose="020B0604020202020204" pitchFamily="34" charset="0"/>
              </a:rPr>
              <a:t>, α</a:t>
            </a:r>
            <a:r>
              <a:rPr lang="en-US" altLang="en-US" sz="1800" dirty="0" err="1">
                <a:latin typeface="Arial" panose="020B0604020202020204" pitchFamily="34" charset="0"/>
              </a:rPr>
              <a:t>λυσίδες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λι</a:t>
            </a:r>
            <a:r>
              <a:rPr lang="en-US" altLang="en-US" sz="1800" dirty="0">
                <a:latin typeface="Arial" panose="020B0604020202020204" pitchFamily="34" charset="0"/>
              </a:rPr>
              <a:t>ανικής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61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6C871-B616-4B15-9DC2-328942772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ΓνΩρισε</a:t>
            </a:r>
            <a:r>
              <a:rPr lang="el-GR" dirty="0"/>
              <a:t> το </a:t>
            </a:r>
            <a:r>
              <a:rPr lang="el-GR" dirty="0" err="1"/>
              <a:t>περιβΑλλον</a:t>
            </a:r>
            <a:r>
              <a:rPr lang="el-GR" dirty="0"/>
              <a:t> σου – </a:t>
            </a:r>
            <a:br>
              <a:rPr lang="el-GR" dirty="0"/>
            </a:br>
            <a:r>
              <a:rPr lang="el-GR" dirty="0"/>
              <a:t>και τη </a:t>
            </a:r>
            <a:r>
              <a:rPr lang="el-GR" dirty="0" err="1"/>
              <a:t>θΕση</a:t>
            </a:r>
            <a:r>
              <a:rPr lang="el-GR" dirty="0"/>
              <a:t> σου </a:t>
            </a:r>
            <a:r>
              <a:rPr lang="el-GR" dirty="0" err="1"/>
              <a:t>μΕσα</a:t>
            </a:r>
            <a:r>
              <a:rPr lang="el-GR" dirty="0"/>
              <a:t> σε ΑΥΤΟ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8411C75-254B-4282-9B03-2C43B07E4D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36617" y="2419956"/>
            <a:ext cx="9588137" cy="336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Ανάλυση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dirty="0">
                <a:latin typeface="Arial" panose="020B0604020202020204" pitchFamily="34" charset="0"/>
              </a:rPr>
              <a:t>SWOT (Strengths, Weaknesses, Opportunities, Threats)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Αν</a:t>
            </a:r>
            <a:r>
              <a:rPr lang="en-US" altLang="en-US" sz="1800" dirty="0">
                <a:latin typeface="Arial" panose="020B0604020202020204" pitchFamily="34" charset="0"/>
              </a:rPr>
              <a:t>αγνώριση ανταγωνιστών: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Άμεσοι</a:t>
            </a:r>
            <a:r>
              <a:rPr lang="en-US" altLang="en-US" sz="1800" dirty="0">
                <a:latin typeface="Arial" panose="020B0604020202020204" pitchFamily="34" charset="0"/>
              </a:rPr>
              <a:t> → πα</a:t>
            </a:r>
            <a:r>
              <a:rPr lang="en-US" altLang="en-US" sz="1800" dirty="0" err="1">
                <a:latin typeface="Arial" panose="020B0604020202020204" pitchFamily="34" charset="0"/>
              </a:rPr>
              <a:t>ρόμοι</a:t>
            </a:r>
            <a:r>
              <a:rPr lang="en-US" altLang="en-US" sz="1800" dirty="0">
                <a:latin typeface="Arial" panose="020B0604020202020204" pitchFamily="34" charset="0"/>
              </a:rPr>
              <a:t>α προϊόντα/υπηρεσίες.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Έμμεσοι</a:t>
            </a:r>
            <a:r>
              <a:rPr lang="en-US" altLang="en-US" sz="1800" dirty="0">
                <a:latin typeface="Arial" panose="020B0604020202020204" pitchFamily="34" charset="0"/>
              </a:rPr>
              <a:t> → </a:t>
            </a:r>
            <a:r>
              <a:rPr lang="en-US" altLang="en-US" sz="1800" dirty="0" err="1">
                <a:latin typeface="Arial" panose="020B0604020202020204" pitchFamily="34" charset="0"/>
              </a:rPr>
              <a:t>εν</a:t>
            </a:r>
            <a:r>
              <a:rPr lang="en-US" altLang="en-US" sz="1800" dirty="0">
                <a:latin typeface="Arial" panose="020B0604020202020204" pitchFamily="34" charset="0"/>
              </a:rPr>
              <a:t>αλλακτικές λύσεις.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Ερωτήμ</a:t>
            </a:r>
            <a:r>
              <a:rPr lang="en-US" altLang="en-US" sz="1800" dirty="0">
                <a:latin typeface="Arial" panose="020B0604020202020204" pitchFamily="34" charset="0"/>
              </a:rPr>
              <a:t>ατα: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Τι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κάνω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δι</a:t>
            </a:r>
            <a:r>
              <a:rPr lang="en-US" altLang="en-US" sz="1800" dirty="0">
                <a:latin typeface="Arial" panose="020B0604020202020204" pitchFamily="34" charset="0"/>
              </a:rPr>
              <a:t>αφορετικά;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Γι</a:t>
            </a:r>
            <a:r>
              <a:rPr lang="en-US" altLang="en-US" sz="1800" dirty="0">
                <a:latin typeface="Arial" panose="020B0604020202020204" pitchFamily="34" charset="0"/>
              </a:rPr>
              <a:t>ατί να με επιλέξει ο πελάτης;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Στρ</a:t>
            </a:r>
            <a:r>
              <a:rPr lang="en-US" altLang="en-US" sz="1800" dirty="0">
                <a:latin typeface="Arial" panose="020B0604020202020204" pitchFamily="34" charset="0"/>
              </a:rPr>
              <a:t>ατηγική τοποθέτηση: </a:t>
            </a:r>
            <a:r>
              <a:rPr lang="en-US" altLang="en-US" sz="1800" i="1" dirty="0">
                <a:latin typeface="Arial" panose="020B0604020202020204" pitchFamily="34" charset="0"/>
              </a:rPr>
              <a:t>“Unique Value Proposition”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092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EC43-2579-4A34-B8A4-FCC230C54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dirty="0" err="1"/>
              <a:t>ομΑδα</a:t>
            </a:r>
            <a:r>
              <a:rPr lang="el-GR" dirty="0"/>
              <a:t> Ε</a:t>
            </a:r>
            <a:r>
              <a:rPr lang="en-US" dirty="0"/>
              <a:t>I</a:t>
            </a:r>
            <a:r>
              <a:rPr lang="el-GR" dirty="0"/>
              <a:t>ναι το </a:t>
            </a:r>
            <a:r>
              <a:rPr lang="el-GR" dirty="0" err="1"/>
              <a:t>θεμΕλιο</a:t>
            </a:r>
            <a:r>
              <a:rPr lang="el-GR" dirty="0"/>
              <a:t> της </a:t>
            </a:r>
            <a:r>
              <a:rPr lang="el-GR" dirty="0" err="1"/>
              <a:t>επιτυχΙας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88C8895-B334-45A0-9D8A-399A874C4C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796710"/>
            <a:ext cx="10515600" cy="461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Κάθε</a:t>
            </a:r>
            <a:r>
              <a:rPr lang="en-US" altLang="en-US" sz="1800" dirty="0">
                <a:latin typeface="Arial" panose="020B0604020202020204" pitchFamily="34" charset="0"/>
              </a:rPr>
              <a:t> startup </a:t>
            </a:r>
            <a:r>
              <a:rPr lang="en-US" altLang="en-US" sz="1800" dirty="0" err="1">
                <a:latin typeface="Arial" panose="020B0604020202020204" pitchFamily="34" charset="0"/>
              </a:rPr>
              <a:t>χρειάζετ</a:t>
            </a:r>
            <a:r>
              <a:rPr lang="en-US" altLang="en-US" sz="1800" dirty="0">
                <a:latin typeface="Arial" panose="020B0604020202020204" pitchFamily="34" charset="0"/>
              </a:rPr>
              <a:t>αι </a:t>
            </a:r>
            <a:r>
              <a:rPr lang="en-US" altLang="en-US" sz="1800" b="1" dirty="0">
                <a:latin typeface="Arial" panose="020B0604020202020204" pitchFamily="34" charset="0"/>
              </a:rPr>
              <a:t>ισορροπία δεξιοτήτων και προσωπικοτήτων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Ρόλοι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👩‍🔬 </a:t>
            </a:r>
            <a:r>
              <a:rPr lang="en-US" altLang="en-US" sz="1800" b="1" dirty="0" err="1">
                <a:latin typeface="Arial" panose="020B0604020202020204" pitchFamily="34" charset="0"/>
              </a:rPr>
              <a:t>Τεχνικός</a:t>
            </a:r>
            <a:r>
              <a:rPr lang="en-US" altLang="en-US" sz="1800" b="1" dirty="0">
                <a:latin typeface="Arial" panose="020B0604020202020204" pitchFamily="34" charset="0"/>
              </a:rPr>
              <a:t>/Επ</a:t>
            </a:r>
            <a:r>
              <a:rPr lang="en-US" altLang="en-US" sz="1800" b="1" dirty="0" err="1">
                <a:latin typeface="Arial" panose="020B0604020202020204" pitchFamily="34" charset="0"/>
              </a:rPr>
              <a:t>ιστημονικός</a:t>
            </a:r>
            <a:r>
              <a:rPr lang="en-US" altLang="en-US" sz="1800" dirty="0">
                <a:latin typeface="Arial" panose="020B0604020202020204" pitchFamily="34" charset="0"/>
              </a:rPr>
              <a:t> (R&amp;D, π</a:t>
            </a:r>
            <a:r>
              <a:rPr lang="en-US" altLang="en-US" sz="1800" dirty="0" err="1">
                <a:latin typeface="Arial" panose="020B0604020202020204" pitchFamily="34" charset="0"/>
              </a:rPr>
              <a:t>ροϊόν</a:t>
            </a:r>
            <a:r>
              <a:rPr lang="en-US" altLang="en-US" sz="1800" dirty="0">
                <a:latin typeface="Arial" panose="020B0604020202020204" pitchFamily="34" charset="0"/>
              </a:rPr>
              <a:t>)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👨‍💼 </a:t>
            </a:r>
            <a:r>
              <a:rPr lang="en-US" altLang="en-US" sz="1800" b="1" dirty="0">
                <a:latin typeface="Arial" panose="020B0604020202020204" pitchFamily="34" charset="0"/>
              </a:rPr>
              <a:t>Επ</a:t>
            </a:r>
            <a:r>
              <a:rPr lang="en-US" altLang="en-US" sz="1800" b="1" dirty="0" err="1">
                <a:latin typeface="Arial" panose="020B0604020202020204" pitchFamily="34" charset="0"/>
              </a:rPr>
              <a:t>ιχειρημ</a:t>
            </a:r>
            <a:r>
              <a:rPr lang="en-US" altLang="en-US" sz="1800" b="1" dirty="0">
                <a:latin typeface="Arial" panose="020B0604020202020204" pitchFamily="34" charset="0"/>
              </a:rPr>
              <a:t>ατικός</a:t>
            </a:r>
            <a:r>
              <a:rPr lang="en-US" altLang="en-US" sz="1800" dirty="0">
                <a:latin typeface="Arial" panose="020B0604020202020204" pitchFamily="34" charset="0"/>
              </a:rPr>
              <a:t> (στρατηγική, επενδυτές)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💬 </a:t>
            </a:r>
            <a:r>
              <a:rPr lang="en-US" altLang="en-US" sz="1800" b="1" dirty="0">
                <a:latin typeface="Arial" panose="020B0604020202020204" pitchFamily="34" charset="0"/>
              </a:rPr>
              <a:t>Marketing &amp; Επ</a:t>
            </a:r>
            <a:r>
              <a:rPr lang="en-US" altLang="en-US" sz="1800" b="1" dirty="0" err="1">
                <a:latin typeface="Arial" panose="020B0604020202020204" pitchFamily="34" charset="0"/>
              </a:rPr>
              <a:t>ικοινωνί</a:t>
            </a:r>
            <a:r>
              <a:rPr lang="en-US" altLang="en-US" sz="1800" b="1" dirty="0">
                <a:latin typeface="Arial" panose="020B0604020202020204" pitchFamily="34" charset="0"/>
              </a:rPr>
              <a:t>α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💶 </a:t>
            </a:r>
            <a:r>
              <a:rPr lang="en-US" altLang="en-US" sz="1800" b="1" dirty="0" err="1">
                <a:latin typeface="Arial" panose="020B0604020202020204" pitchFamily="34" charset="0"/>
              </a:rPr>
              <a:t>Χρημ</a:t>
            </a:r>
            <a:r>
              <a:rPr lang="en-US" altLang="en-US" sz="1800" b="1" dirty="0">
                <a:latin typeface="Arial" panose="020B0604020202020204" pitchFamily="34" charset="0"/>
              </a:rPr>
              <a:t>ατοοικονομικός / Διοικητικός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Χαρα</a:t>
            </a:r>
            <a:r>
              <a:rPr lang="en-US" altLang="en-US" sz="1800" dirty="0" err="1">
                <a:latin typeface="Arial" panose="020B0604020202020204" pitchFamily="34" charset="0"/>
              </a:rPr>
              <a:t>κτηριστικά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δυν</a:t>
            </a:r>
            <a:r>
              <a:rPr lang="en-US" altLang="en-US" sz="1800" dirty="0">
                <a:latin typeface="Arial" panose="020B0604020202020204" pitchFamily="34" charset="0"/>
              </a:rPr>
              <a:t>ατής ομάδας: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Κοινό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όρ</a:t>
            </a:r>
            <a:r>
              <a:rPr lang="en-US" altLang="en-US" sz="1800" dirty="0">
                <a:latin typeface="Arial" panose="020B0604020202020204" pitchFamily="34" charset="0"/>
              </a:rPr>
              <a:t>αμα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Εμ</a:t>
            </a:r>
            <a:r>
              <a:rPr lang="en-US" altLang="en-US" sz="1800" dirty="0">
                <a:latin typeface="Arial" panose="020B0604020202020204" pitchFamily="34" charset="0"/>
              </a:rPr>
              <a:t>πιστοσύνη &amp; διαφάνεια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Προθυμί</a:t>
            </a:r>
            <a:r>
              <a:rPr lang="en-US" altLang="en-US" sz="1800" dirty="0">
                <a:latin typeface="Arial" panose="020B0604020202020204" pitchFamily="34" charset="0"/>
              </a:rPr>
              <a:t>α για μάθηση και προσαρμογή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Εργ</a:t>
            </a:r>
            <a:r>
              <a:rPr lang="en-US" altLang="en-US" sz="1800" dirty="0">
                <a:latin typeface="Arial" panose="020B0604020202020204" pitchFamily="34" charset="0"/>
              </a:rPr>
              <a:t>αλεία: </a:t>
            </a:r>
            <a:r>
              <a:rPr lang="en-US" altLang="en-US" sz="1800" i="1" dirty="0">
                <a:latin typeface="Arial" panose="020B0604020202020204" pitchFamily="34" charset="0"/>
              </a:rPr>
              <a:t>Founders Agreement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i="1" dirty="0">
                <a:latin typeface="Arial" panose="020B0604020202020204" pitchFamily="34" charset="0"/>
              </a:rPr>
              <a:t>Team Canvas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4865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C9EE-1F70-4611-ACA3-2B3DBB7F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Viable Product (MVP)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7A0F11-337C-4007-B1FF-357BB6EC28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972922"/>
            <a:ext cx="10073640" cy="378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Το</a:t>
            </a:r>
            <a:r>
              <a:rPr lang="en-US" altLang="en-US" sz="1800" dirty="0">
                <a:latin typeface="Arial" panose="020B0604020202020204" pitchFamily="34" charset="0"/>
              </a:rPr>
              <a:t> MVP </a:t>
            </a:r>
            <a:r>
              <a:rPr lang="en-US" altLang="en-US" sz="1800" dirty="0" err="1">
                <a:latin typeface="Arial" panose="020B0604020202020204" pitchFamily="34" charset="0"/>
              </a:rPr>
              <a:t>είν</a:t>
            </a:r>
            <a:r>
              <a:rPr lang="en-US" altLang="en-US" sz="1800" dirty="0">
                <a:latin typeface="Arial" panose="020B0604020202020204" pitchFamily="34" charset="0"/>
              </a:rPr>
              <a:t>αι η </a:t>
            </a:r>
            <a:r>
              <a:rPr lang="en-US" altLang="en-US" sz="1800" b="1" dirty="0">
                <a:latin typeface="Arial" panose="020B0604020202020204" pitchFamily="34" charset="0"/>
              </a:rPr>
              <a:t>πρώτη λειτουργική εκδοχή</a:t>
            </a:r>
            <a:r>
              <a:rPr lang="en-US" altLang="en-US" sz="1800" dirty="0">
                <a:latin typeface="Arial" panose="020B0604020202020204" pitchFamily="34" charset="0"/>
              </a:rPr>
              <a:t> της ιδέας σου που δοκιμάζεται στην αγορά.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Στόχος</a:t>
            </a:r>
            <a:r>
              <a:rPr lang="en-US" altLang="en-US" sz="1800" dirty="0">
                <a:latin typeface="Arial" panose="020B0604020202020204" pitchFamily="34" charset="0"/>
              </a:rPr>
              <a:t>: να </a:t>
            </a:r>
            <a:r>
              <a:rPr lang="en-US" altLang="en-US" sz="1800" dirty="0" err="1">
                <a:latin typeface="Arial" panose="020B0604020202020204" pitchFamily="34" charset="0"/>
              </a:rPr>
              <a:t>λά</a:t>
            </a:r>
            <a:r>
              <a:rPr lang="en-US" altLang="en-US" sz="1800" dirty="0">
                <a:latin typeface="Arial" panose="020B0604020202020204" pitchFamily="34" charset="0"/>
              </a:rPr>
              <a:t>βεις </a:t>
            </a:r>
            <a:r>
              <a:rPr lang="en-US" altLang="en-US" sz="1800" b="1" dirty="0">
                <a:latin typeface="Arial" panose="020B0604020202020204" pitchFamily="34" charset="0"/>
              </a:rPr>
              <a:t>ανατροφοδότηση</a:t>
            </a:r>
            <a:r>
              <a:rPr lang="en-US" altLang="en-US" sz="1800" dirty="0">
                <a:latin typeface="Arial" panose="020B0604020202020204" pitchFamily="34" charset="0"/>
              </a:rPr>
              <a:t> πριν επενδύσεις σημαντικούς πόρους.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Βήμ</a:t>
            </a:r>
            <a:r>
              <a:rPr lang="en-US" altLang="en-US" sz="1800" dirty="0">
                <a:latin typeface="Arial" panose="020B0604020202020204" pitchFamily="34" charset="0"/>
              </a:rPr>
              <a:t>ατα: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1️⃣ Δημιούργησε ένα βασικό προϊόν/υπηρεσία.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2️⃣ </a:t>
            </a:r>
            <a:r>
              <a:rPr lang="en-US" altLang="en-US" sz="1800" dirty="0" err="1">
                <a:latin typeface="Arial" panose="020B0604020202020204" pitchFamily="34" charset="0"/>
              </a:rPr>
              <a:t>Δοκίμ</a:t>
            </a:r>
            <a:r>
              <a:rPr lang="en-US" altLang="en-US" sz="1800" dirty="0">
                <a:latin typeface="Arial" panose="020B0604020202020204" pitchFamily="34" charset="0"/>
              </a:rPr>
              <a:t>ασέ το σε πραγματικούς χρήστες.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3️⃣ </a:t>
            </a:r>
            <a:r>
              <a:rPr lang="en-US" altLang="en-US" sz="1800" dirty="0" err="1">
                <a:latin typeface="Arial" panose="020B0604020202020204" pitchFamily="34" charset="0"/>
              </a:rPr>
              <a:t>Συλλογή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σχολίων</a:t>
            </a:r>
            <a:r>
              <a:rPr lang="en-US" altLang="en-US" sz="1800" dirty="0">
                <a:latin typeface="Arial" panose="020B0604020202020204" pitchFamily="34" charset="0"/>
              </a:rPr>
              <a:t> – β</a:t>
            </a:r>
            <a:r>
              <a:rPr lang="en-US" altLang="en-US" sz="1800" dirty="0" err="1">
                <a:latin typeface="Arial" panose="020B0604020202020204" pitchFamily="34" charset="0"/>
              </a:rPr>
              <a:t>ελτιώσεις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Πα</a:t>
            </a:r>
            <a:r>
              <a:rPr lang="en-US" altLang="en-US" sz="1800" dirty="0" err="1">
                <a:latin typeface="Arial" panose="020B0604020202020204" pitchFamily="34" charset="0"/>
              </a:rPr>
              <a:t>ράδειγμ</a:t>
            </a:r>
            <a:r>
              <a:rPr lang="en-US" altLang="en-US" sz="1800" dirty="0">
                <a:latin typeface="Arial" panose="020B0604020202020204" pitchFamily="34" charset="0"/>
              </a:rPr>
              <a:t>α: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SmartAgro</a:t>
            </a:r>
            <a:r>
              <a:rPr lang="en-US" altLang="en-US" sz="1800" dirty="0">
                <a:latin typeface="Arial" panose="020B0604020202020204" pitchFamily="34" charset="0"/>
              </a:rPr>
              <a:t> – </a:t>
            </a:r>
            <a:r>
              <a:rPr lang="en-US" altLang="en-US" sz="1800" dirty="0" err="1">
                <a:latin typeface="Arial" panose="020B0604020202020204" pitchFamily="34" charset="0"/>
              </a:rPr>
              <a:t>ξεκίνησε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με</a:t>
            </a:r>
            <a:r>
              <a:rPr lang="en-US" altLang="en-US" sz="1800" dirty="0">
                <a:latin typeface="Arial" panose="020B0604020202020204" pitchFamily="34" charset="0"/>
              </a:rPr>
              <a:t> απ</a:t>
            </a:r>
            <a:r>
              <a:rPr lang="en-US" altLang="en-US" sz="1800" dirty="0" err="1">
                <a:latin typeface="Arial" panose="020B0604020202020204" pitchFamily="34" charset="0"/>
              </a:rPr>
              <a:t>λό</a:t>
            </a:r>
            <a:r>
              <a:rPr lang="en-US" altLang="en-US" sz="1800" dirty="0">
                <a:latin typeface="Arial" panose="020B0604020202020204" pitchFamily="34" charset="0"/>
              </a:rPr>
              <a:t> α</a:t>
            </a:r>
            <a:r>
              <a:rPr lang="en-US" altLang="en-US" sz="1800" dirty="0" err="1">
                <a:latin typeface="Arial" panose="020B0604020202020204" pitchFamily="34" charset="0"/>
              </a:rPr>
              <a:t>ισθητήρ</a:t>
            </a:r>
            <a:r>
              <a:rPr lang="en-US" altLang="en-US" sz="1800" dirty="0">
                <a:latin typeface="Arial" panose="020B0604020202020204" pitchFamily="34" charset="0"/>
              </a:rPr>
              <a:t>α υγρασίας, σήμερα παρέχει πλήρες data system.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Εργ</a:t>
            </a:r>
            <a:r>
              <a:rPr lang="en-US" altLang="en-US" sz="1800" dirty="0">
                <a:latin typeface="Arial" panose="020B0604020202020204" pitchFamily="34" charset="0"/>
              </a:rPr>
              <a:t>αλεία: </a:t>
            </a:r>
            <a:r>
              <a:rPr lang="en-US" altLang="en-US" sz="1800" i="1" dirty="0">
                <a:latin typeface="Arial" panose="020B0604020202020204" pitchFamily="34" charset="0"/>
              </a:rPr>
              <a:t>Lean Canvas, Feedback Loops, Rapid Prototyping.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38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62EED-9573-46D5-B5D2-1C624678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“</a:t>
            </a:r>
            <a:r>
              <a:rPr lang="el-GR" i="1" dirty="0"/>
              <a:t>Τι </a:t>
            </a:r>
            <a:r>
              <a:rPr lang="el-GR" i="1" dirty="0" err="1"/>
              <a:t>πιστεΥετε</a:t>
            </a:r>
            <a:r>
              <a:rPr lang="el-GR" i="1" dirty="0"/>
              <a:t> </a:t>
            </a:r>
            <a:r>
              <a:rPr lang="el-GR" i="1" dirty="0" err="1"/>
              <a:t>Οτι</a:t>
            </a:r>
            <a:r>
              <a:rPr lang="el-GR" i="1" dirty="0"/>
              <a:t> </a:t>
            </a:r>
            <a:r>
              <a:rPr lang="el-GR" i="1" dirty="0" err="1"/>
              <a:t>ΕΙναι</a:t>
            </a:r>
            <a:r>
              <a:rPr lang="el-GR" i="1" dirty="0"/>
              <a:t> πιο </a:t>
            </a:r>
            <a:r>
              <a:rPr lang="el-GR" i="1" dirty="0" err="1"/>
              <a:t>κρΙσιμο</a:t>
            </a:r>
            <a:r>
              <a:rPr lang="el-GR" i="1" dirty="0"/>
              <a:t> στην </a:t>
            </a:r>
            <a:r>
              <a:rPr lang="el-GR" i="1" dirty="0" err="1"/>
              <a:t>αρχΗ</a:t>
            </a:r>
            <a:r>
              <a:rPr lang="el-GR" i="1" dirty="0"/>
              <a:t> μιας </a:t>
            </a:r>
            <a:r>
              <a:rPr lang="el-GR" i="1" dirty="0" err="1"/>
              <a:t>startup</a:t>
            </a:r>
            <a:r>
              <a:rPr lang="el-GR" dirty="0"/>
              <a:t>;”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2962-BCFB-4F7D-92FA-A53BB429B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1️⃣ 	Ιδέα</a:t>
            </a:r>
            <a:br>
              <a:rPr lang="el-GR" dirty="0"/>
            </a:br>
            <a:r>
              <a:rPr lang="el-GR" dirty="0"/>
              <a:t>2️⃣ 	Ομάδα</a:t>
            </a:r>
            <a:br>
              <a:rPr lang="el-GR" dirty="0"/>
            </a:br>
            <a:r>
              <a:rPr lang="el-GR" dirty="0"/>
              <a:t>3️⃣ 	Χρηματοδότηση</a:t>
            </a:r>
            <a:br>
              <a:rPr lang="el-GR" dirty="0"/>
            </a:br>
            <a:r>
              <a:rPr lang="el-GR" dirty="0"/>
              <a:t>4️⃣ 	Κατανόηση της αγοράς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1A211D-745E-45C6-9984-017F9C413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461" y="2101129"/>
            <a:ext cx="2001339" cy="20013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BF0AFA-DEF2-4131-826F-A81370314B35}"/>
              </a:ext>
            </a:extLst>
          </p:cNvPr>
          <p:cNvSpPr/>
          <p:nvPr/>
        </p:nvSpPr>
        <p:spPr>
          <a:xfrm>
            <a:off x="3218422" y="4332905"/>
            <a:ext cx="498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https://app.sli.do/event/x7FPXbsXsX7RY3uk59sPn1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DADC7-84FD-4C0D-9245-1978E2D22A50}"/>
              </a:ext>
            </a:extLst>
          </p:cNvPr>
          <p:cNvSpPr/>
          <p:nvPr/>
        </p:nvSpPr>
        <p:spPr>
          <a:xfrm>
            <a:off x="10001388" y="4332905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 2026937</a:t>
            </a:r>
          </a:p>
        </p:txBody>
      </p:sp>
    </p:spTree>
    <p:extLst>
      <p:ext uri="{BB962C8B-B14F-4D97-AF65-F5344CB8AC3E}">
        <p14:creationId xmlns:p14="http://schemas.microsoft.com/office/powerpoint/2010/main" val="2689244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E374-CE3A-43FE-BF41-FB2E3CCA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Τι </a:t>
            </a:r>
            <a:r>
              <a:rPr lang="el-GR" dirty="0" err="1"/>
              <a:t>εΙναι</a:t>
            </a:r>
            <a:r>
              <a:rPr lang="el-GR" dirty="0"/>
              <a:t> το Business </a:t>
            </a:r>
            <a:r>
              <a:rPr lang="el-GR" dirty="0" err="1"/>
              <a:t>Model</a:t>
            </a:r>
            <a:r>
              <a:rPr lang="el-GR" dirty="0"/>
              <a:t> </a:t>
            </a:r>
            <a:r>
              <a:rPr lang="el-GR" dirty="0" err="1"/>
              <a:t>Canvas</a:t>
            </a:r>
            <a:r>
              <a:rPr lang="el-GR" dirty="0"/>
              <a:t> (BMC)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683D09F-E26E-4E2A-9EE6-E13051B3B2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3807" y="1887883"/>
            <a:ext cx="1113416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Το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dirty="0">
                <a:latin typeface="Arial" panose="020B0604020202020204" pitchFamily="34" charset="0"/>
              </a:rPr>
              <a:t>Business Model Canvas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είν</a:t>
            </a:r>
            <a:r>
              <a:rPr lang="en-US" altLang="en-US" sz="1800" dirty="0">
                <a:latin typeface="Arial" panose="020B0604020202020204" pitchFamily="34" charset="0"/>
              </a:rPr>
              <a:t>αι ένα εργαλείο στρατηγικού σχεδιασμού </a:t>
            </a:r>
            <a:endParaRPr lang="el-GR" altLang="en-US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π</a:t>
            </a:r>
            <a:r>
              <a:rPr lang="en-US" altLang="en-US" sz="1800" dirty="0" err="1">
                <a:latin typeface="Arial" panose="020B0604020202020204" pitchFamily="34" charset="0"/>
              </a:rPr>
              <a:t>ου</a:t>
            </a:r>
            <a:r>
              <a:rPr lang="en-US" altLang="en-US" sz="1800" dirty="0">
                <a:latin typeface="Arial" panose="020B0604020202020204" pitchFamily="34" charset="0"/>
              </a:rPr>
              <a:t> δείχνει </a:t>
            </a:r>
            <a:r>
              <a:rPr lang="en-US" altLang="en-US" sz="1800" b="1" dirty="0">
                <a:latin typeface="Arial" panose="020B0604020202020204" pitchFamily="34" charset="0"/>
              </a:rPr>
              <a:t>πώς μια επιχείρηση δημιουργεί, προσφέρει και αποκομίζει αξία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  <a:endParaRPr lang="el-GR" altLang="en-US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Περιλ</a:t>
            </a:r>
            <a:r>
              <a:rPr lang="en-US" altLang="en-US" sz="1800" dirty="0">
                <a:latin typeface="Arial" panose="020B0604020202020204" pitchFamily="34" charset="0"/>
              </a:rPr>
              <a:t>αμβάνει 9 βασικά πεδία: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1️⃣ </a:t>
            </a:r>
            <a:r>
              <a:rPr lang="el-GR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Τμήμ</a:t>
            </a:r>
            <a:r>
              <a:rPr lang="en-US" altLang="en-US" sz="1800" dirty="0">
                <a:latin typeface="Arial" panose="020B0604020202020204" pitchFamily="34" charset="0"/>
              </a:rPr>
              <a:t>ατα Πελατών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2️⃣</a:t>
            </a:r>
            <a:r>
              <a:rPr lang="el-GR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 Πρόταση Αξίας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3️⃣ </a:t>
            </a:r>
            <a:r>
              <a:rPr lang="el-GR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Κανά</a:t>
            </a:r>
            <a:r>
              <a:rPr lang="en-US" altLang="en-US" sz="1800" dirty="0" err="1">
                <a:latin typeface="Arial" panose="020B0604020202020204" pitchFamily="34" charset="0"/>
              </a:rPr>
              <a:t>λι</a:t>
            </a:r>
            <a:r>
              <a:rPr lang="en-US" altLang="en-US" sz="1800" dirty="0">
                <a:latin typeface="Arial" panose="020B0604020202020204" pitchFamily="34" charset="0"/>
              </a:rPr>
              <a:t>α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4️⃣ </a:t>
            </a:r>
            <a:r>
              <a:rPr lang="el-GR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Σχέσεις</a:t>
            </a:r>
            <a:r>
              <a:rPr lang="en-US" altLang="en-US" sz="1800" dirty="0">
                <a:latin typeface="Arial" panose="020B0604020202020204" pitchFamily="34" charset="0"/>
              </a:rPr>
              <a:t> με Πελάτες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5️⃣ </a:t>
            </a:r>
            <a:r>
              <a:rPr lang="el-GR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Ροές</a:t>
            </a:r>
            <a:r>
              <a:rPr lang="en-US" altLang="en-US" sz="1800" dirty="0">
                <a:latin typeface="Arial" panose="020B0604020202020204" pitchFamily="34" charset="0"/>
              </a:rPr>
              <a:t> Εσόδων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6️⃣ </a:t>
            </a:r>
            <a:r>
              <a:rPr lang="el-GR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Κύριες</a:t>
            </a:r>
            <a:r>
              <a:rPr lang="en-US" altLang="en-US" sz="1800" dirty="0">
                <a:latin typeface="Arial" panose="020B0604020202020204" pitchFamily="34" charset="0"/>
              </a:rPr>
              <a:t> Δραστηριότητες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7️⃣ </a:t>
            </a:r>
            <a:r>
              <a:rPr lang="el-GR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Κύριοι</a:t>
            </a:r>
            <a:r>
              <a:rPr lang="en-US" altLang="en-US" sz="1800" dirty="0">
                <a:latin typeface="Arial" panose="020B0604020202020204" pitchFamily="34" charset="0"/>
              </a:rPr>
              <a:t> Πόροι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8️⃣ </a:t>
            </a:r>
            <a:r>
              <a:rPr lang="el-GR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Κύριοι</a:t>
            </a:r>
            <a:r>
              <a:rPr lang="en-US" altLang="en-US" sz="1800" dirty="0">
                <a:latin typeface="Arial" panose="020B0604020202020204" pitchFamily="34" charset="0"/>
              </a:rPr>
              <a:t> Εταίροι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9️⃣ </a:t>
            </a:r>
            <a:r>
              <a:rPr lang="el-GR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Δομη</a:t>
            </a:r>
            <a:r>
              <a:rPr lang="en-US" altLang="en-US" sz="1800" dirty="0">
                <a:latin typeface="Arial" panose="020B0604020202020204" pitchFamily="34" charset="0"/>
              </a:rPr>
              <a:t>́ </a:t>
            </a:r>
            <a:r>
              <a:rPr lang="en-US" altLang="en-US" sz="1800" dirty="0" err="1">
                <a:latin typeface="Arial" panose="020B0604020202020204" pitchFamily="34" charset="0"/>
              </a:rPr>
              <a:t>Κόστους</a:t>
            </a:r>
            <a:endParaRPr lang="el-GR" altLang="en-US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Πα</a:t>
            </a:r>
            <a:r>
              <a:rPr lang="en-US" altLang="en-US" sz="1800" dirty="0" err="1">
                <a:latin typeface="Arial" panose="020B0604020202020204" pitchFamily="34" charset="0"/>
              </a:rPr>
              <a:t>ρέχει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συνολική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εικόν</a:t>
            </a:r>
            <a:r>
              <a:rPr lang="en-US" altLang="en-US" sz="1800" b="1" dirty="0">
                <a:latin typeface="Arial" panose="020B0604020202020204" pitchFamily="34" charset="0"/>
              </a:rPr>
              <a:t>α</a:t>
            </a:r>
            <a:r>
              <a:rPr lang="en-US" altLang="en-US" sz="1800" dirty="0">
                <a:latin typeface="Arial" panose="020B0604020202020204" pitchFamily="34" charset="0"/>
              </a:rPr>
              <a:t> του επιχειρηματικού μοντέλου και βοηθά στη λήψη αποφάσεων.</a:t>
            </a:r>
          </a:p>
        </p:txBody>
      </p:sp>
    </p:spTree>
    <p:extLst>
      <p:ext uri="{BB962C8B-B14F-4D97-AF65-F5344CB8AC3E}">
        <p14:creationId xmlns:p14="http://schemas.microsoft.com/office/powerpoint/2010/main" val="1555889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3448-0E01-4629-8494-A2BE984E2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Proposition Canvas (VPC)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795C1-13CC-4A42-8737-1DBDABFDA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Το </a:t>
            </a:r>
            <a:r>
              <a:rPr lang="el-GR" b="1" dirty="0" err="1"/>
              <a:t>Value</a:t>
            </a:r>
            <a:r>
              <a:rPr lang="el-GR" b="1" dirty="0"/>
              <a:t> </a:t>
            </a:r>
            <a:r>
              <a:rPr lang="el-GR" b="1" dirty="0" err="1"/>
              <a:t>Proposition</a:t>
            </a:r>
            <a:r>
              <a:rPr lang="el-GR" b="1" dirty="0"/>
              <a:t> </a:t>
            </a:r>
            <a:r>
              <a:rPr lang="el-GR" b="1" dirty="0" err="1"/>
              <a:t>Canvas</a:t>
            </a:r>
            <a:r>
              <a:rPr lang="el-GR" dirty="0"/>
              <a:t> σε βοηθά να κατανοήσεις:</a:t>
            </a:r>
          </a:p>
          <a:p>
            <a:pPr lvl="1"/>
            <a:r>
              <a:rPr lang="el-GR" dirty="0"/>
              <a:t>🎯 </a:t>
            </a:r>
            <a:r>
              <a:rPr lang="el-GR" i="1" dirty="0"/>
              <a:t>Τι χρειάζεται πραγματικά ο πελάτης;</a:t>
            </a:r>
            <a:endParaRPr lang="el-GR" dirty="0"/>
          </a:p>
          <a:p>
            <a:pPr lvl="1"/>
            <a:r>
              <a:rPr lang="el-GR" dirty="0"/>
              <a:t>💡 </a:t>
            </a:r>
            <a:r>
              <a:rPr lang="el-GR" i="1" dirty="0"/>
              <a:t>Πώς το προϊόν σου λύνει το πρόβλημά του;</a:t>
            </a:r>
            <a:endParaRPr lang="el-GR" dirty="0"/>
          </a:p>
          <a:p>
            <a:r>
              <a:rPr lang="el-GR" dirty="0"/>
              <a:t>Δύο μέρη:</a:t>
            </a:r>
          </a:p>
          <a:p>
            <a:pPr lvl="1"/>
            <a:r>
              <a:rPr lang="el-GR" b="1" dirty="0" err="1"/>
              <a:t>Customer</a:t>
            </a:r>
            <a:r>
              <a:rPr lang="el-GR" b="1" dirty="0"/>
              <a:t> </a:t>
            </a:r>
            <a:r>
              <a:rPr lang="el-GR" b="1" dirty="0" err="1"/>
              <a:t>Profile</a:t>
            </a:r>
            <a:r>
              <a:rPr lang="el-GR" b="1" dirty="0"/>
              <a:t>:</a:t>
            </a:r>
            <a:r>
              <a:rPr lang="el-GR" dirty="0"/>
              <a:t> </a:t>
            </a:r>
            <a:r>
              <a:rPr lang="el-GR" dirty="0" err="1"/>
              <a:t>tasks</a:t>
            </a:r>
            <a:r>
              <a:rPr lang="el-GR" dirty="0"/>
              <a:t>, </a:t>
            </a:r>
            <a:r>
              <a:rPr lang="el-GR" dirty="0" err="1"/>
              <a:t>pains</a:t>
            </a:r>
            <a:r>
              <a:rPr lang="el-GR" dirty="0"/>
              <a:t>, </a:t>
            </a:r>
            <a:r>
              <a:rPr lang="el-GR" dirty="0" err="1"/>
              <a:t>gains</a:t>
            </a:r>
            <a:r>
              <a:rPr lang="el-GR" dirty="0"/>
              <a:t>.</a:t>
            </a:r>
          </a:p>
          <a:p>
            <a:pPr lvl="1"/>
            <a:r>
              <a:rPr lang="el-GR" b="1" dirty="0" err="1"/>
              <a:t>Value</a:t>
            </a:r>
            <a:r>
              <a:rPr lang="el-GR" b="1" dirty="0"/>
              <a:t> </a:t>
            </a:r>
            <a:r>
              <a:rPr lang="el-GR" b="1" dirty="0" err="1"/>
              <a:t>Map</a:t>
            </a:r>
            <a:r>
              <a:rPr lang="el-GR" b="1" dirty="0"/>
              <a:t>:</a:t>
            </a:r>
            <a:r>
              <a:rPr lang="el-GR" dirty="0"/>
              <a:t> </a:t>
            </a:r>
            <a:r>
              <a:rPr lang="el-GR" dirty="0" err="1"/>
              <a:t>products</a:t>
            </a:r>
            <a:r>
              <a:rPr lang="el-GR" dirty="0"/>
              <a:t> &amp; </a:t>
            </a:r>
            <a:r>
              <a:rPr lang="el-GR" dirty="0" err="1"/>
              <a:t>services</a:t>
            </a:r>
            <a:r>
              <a:rPr lang="el-GR" dirty="0"/>
              <a:t>, </a:t>
            </a:r>
            <a:r>
              <a:rPr lang="el-GR" dirty="0" err="1"/>
              <a:t>pain</a:t>
            </a:r>
            <a:r>
              <a:rPr lang="el-GR" dirty="0"/>
              <a:t> </a:t>
            </a:r>
            <a:r>
              <a:rPr lang="el-GR" dirty="0" err="1"/>
              <a:t>relievers</a:t>
            </a:r>
            <a:r>
              <a:rPr lang="el-GR" dirty="0"/>
              <a:t>, </a:t>
            </a:r>
            <a:r>
              <a:rPr lang="el-GR" dirty="0" err="1"/>
              <a:t>gain</a:t>
            </a:r>
            <a:r>
              <a:rPr lang="el-GR" dirty="0"/>
              <a:t> </a:t>
            </a:r>
            <a:r>
              <a:rPr lang="el-GR" dirty="0" err="1"/>
              <a:t>creators</a:t>
            </a:r>
            <a:r>
              <a:rPr lang="el-GR" dirty="0"/>
              <a:t>.</a:t>
            </a:r>
          </a:p>
          <a:p>
            <a:r>
              <a:rPr lang="el-GR" dirty="0"/>
              <a:t>Συνδέεται άμεσα με το BMC (προτάσεις αξίας).</a:t>
            </a:r>
          </a:p>
          <a:p>
            <a:r>
              <a:rPr lang="el-GR" dirty="0"/>
              <a:t>Εστίαση στην </a:t>
            </a:r>
            <a:r>
              <a:rPr lang="el-GR" b="1" dirty="0"/>
              <a:t>εμπειρία του χρήστη</a:t>
            </a:r>
            <a:r>
              <a:rPr lang="el-GR" dirty="0"/>
              <a:t> και όχι μόνο στο προϊόν.</a:t>
            </a:r>
          </a:p>
          <a:p>
            <a:r>
              <a:rPr lang="el-GR" dirty="0"/>
              <a:t>🧠 Παράδειγμα:</a:t>
            </a:r>
          </a:p>
          <a:p>
            <a:r>
              <a:rPr lang="el-GR" dirty="0"/>
              <a:t>Πελάτης: παραγωγός ελιάς.</a:t>
            </a:r>
          </a:p>
          <a:p>
            <a:r>
              <a:rPr lang="el-GR" dirty="0"/>
              <a:t>Πρόβλημα: υψηλό κόστος άρδευσης.</a:t>
            </a:r>
          </a:p>
          <a:p>
            <a:r>
              <a:rPr lang="el-GR" dirty="0"/>
              <a:t>Προϊόν: έξυπνοι αισθητήρες.</a:t>
            </a:r>
          </a:p>
          <a:p>
            <a:r>
              <a:rPr lang="el-GR" dirty="0"/>
              <a:t>Αποτέλεσμα: 25% μείωση νερού και κόστους.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021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F19C3-D0ED-499E-B4AC-6575477F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ΒιωσιμΟτητα</a:t>
            </a:r>
            <a:r>
              <a:rPr lang="el-GR" dirty="0"/>
              <a:t> &amp; </a:t>
            </a:r>
            <a:r>
              <a:rPr lang="en-US" dirty="0"/>
              <a:t>ESG </a:t>
            </a:r>
            <a:r>
              <a:rPr lang="el-GR" dirty="0"/>
              <a:t>ΣΤΡΑΤΗΓΙΚΗ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0C6EF2E-1A95-43FE-B793-C10B970BF0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2001" y="1231116"/>
            <a:ext cx="10591799" cy="544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Οι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σύγχρονες</a:t>
            </a:r>
            <a:r>
              <a:rPr lang="en-US" altLang="en-US" sz="1800" b="1" dirty="0">
                <a:latin typeface="Arial" panose="020B0604020202020204" pitchFamily="34" charset="0"/>
              </a:rPr>
              <a:t> startups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ενσωμ</a:t>
            </a:r>
            <a:r>
              <a:rPr lang="en-US" altLang="en-US" sz="1800" dirty="0">
                <a:latin typeface="Arial" panose="020B0604020202020204" pitchFamily="34" charset="0"/>
              </a:rPr>
              <a:t>ατώνουν από την αρχή κριτήρια </a:t>
            </a:r>
            <a:r>
              <a:rPr lang="en-US" altLang="en-US" sz="1800" b="1" dirty="0">
                <a:latin typeface="Arial" panose="020B0604020202020204" pitchFamily="34" charset="0"/>
              </a:rPr>
              <a:t>ESG (Environmental – Social – Governance)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Παρα</a:t>
            </a:r>
            <a:r>
              <a:rPr lang="en-US" altLang="en-US" sz="1800" dirty="0" err="1">
                <a:latin typeface="Arial" panose="020B0604020202020204" pitchFamily="34" charset="0"/>
              </a:rPr>
              <a:t>δείγμ</a:t>
            </a:r>
            <a:r>
              <a:rPr lang="en-US" altLang="en-US" sz="1800" dirty="0">
                <a:latin typeface="Arial" panose="020B0604020202020204" pitchFamily="34" charset="0"/>
              </a:rPr>
              <a:t>ατα βιώσιμων πρακτικών:</a:t>
            </a:r>
          </a:p>
          <a:p>
            <a:pPr marL="457200" lvl="1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🌱 </a:t>
            </a:r>
            <a:r>
              <a:rPr lang="en-US" altLang="en-US" sz="1800" dirty="0" err="1">
                <a:latin typeface="Arial" panose="020B0604020202020204" pitchFamily="34" charset="0"/>
              </a:rPr>
              <a:t>Αν</a:t>
            </a:r>
            <a:r>
              <a:rPr lang="en-US" altLang="en-US" sz="1800" dirty="0">
                <a:latin typeface="Arial" panose="020B0604020202020204" pitchFamily="34" charset="0"/>
              </a:rPr>
              <a:t>ακύκλωση και εξοικονόμηση ενέργειας στην παραγωγή.</a:t>
            </a:r>
          </a:p>
          <a:p>
            <a:pPr marL="457200" lvl="1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🤝 </a:t>
            </a:r>
            <a:r>
              <a:rPr lang="en-US" altLang="en-US" sz="1800" dirty="0" err="1">
                <a:latin typeface="Arial" panose="020B0604020202020204" pitchFamily="34" charset="0"/>
              </a:rPr>
              <a:t>Κοινωνική</a:t>
            </a:r>
            <a:r>
              <a:rPr lang="en-US" altLang="en-US" sz="1800" dirty="0">
                <a:latin typeface="Arial" panose="020B0604020202020204" pitchFamily="34" charset="0"/>
              </a:rPr>
              <a:t> υπ</a:t>
            </a:r>
            <a:r>
              <a:rPr lang="en-US" altLang="en-US" sz="1800" dirty="0" err="1">
                <a:latin typeface="Arial" panose="020B0604020202020204" pitchFamily="34" charset="0"/>
              </a:rPr>
              <a:t>ευθυνότητ</a:t>
            </a:r>
            <a:r>
              <a:rPr lang="en-US" altLang="en-US" sz="1800" dirty="0">
                <a:latin typeface="Arial" panose="020B0604020202020204" pitchFamily="34" charset="0"/>
              </a:rPr>
              <a:t>α – συνεργασίες με τοπικούς παραγωγούς.</a:t>
            </a:r>
          </a:p>
          <a:p>
            <a:pPr marL="457200" lvl="1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💼 </a:t>
            </a:r>
            <a:r>
              <a:rPr lang="en-US" altLang="en-US" sz="1800" dirty="0" err="1">
                <a:latin typeface="Arial" panose="020B0604020202020204" pitchFamily="34" charset="0"/>
              </a:rPr>
              <a:t>Δι</a:t>
            </a:r>
            <a:r>
              <a:rPr lang="en-US" altLang="en-US" sz="1800" dirty="0">
                <a:latin typeface="Arial" panose="020B0604020202020204" pitchFamily="34" charset="0"/>
              </a:rPr>
              <a:t>αφάνεια και ηθική εταιρική διακυβέρνηση.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Οφέλη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457200" lvl="1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Κα</a:t>
            </a:r>
            <a:r>
              <a:rPr lang="en-US" altLang="en-US" sz="1800" dirty="0" err="1">
                <a:latin typeface="Arial" panose="020B0604020202020204" pitchFamily="34" charset="0"/>
              </a:rPr>
              <a:t>λύτερη</a:t>
            </a:r>
            <a:r>
              <a:rPr lang="en-US" altLang="en-US" sz="1800" dirty="0">
                <a:latin typeface="Arial" panose="020B0604020202020204" pitchFamily="34" charset="0"/>
              </a:rPr>
              <a:t> π</a:t>
            </a:r>
            <a:r>
              <a:rPr lang="en-US" altLang="en-US" sz="1800" dirty="0" err="1">
                <a:latin typeface="Arial" panose="020B0604020202020204" pitchFamily="34" charset="0"/>
              </a:rPr>
              <a:t>ρόσ</a:t>
            </a:r>
            <a:r>
              <a:rPr lang="en-US" altLang="en-US" sz="1800" dirty="0">
                <a:latin typeface="Arial" panose="020B0604020202020204" pitchFamily="34" charset="0"/>
              </a:rPr>
              <a:t>βαση σε χρηματοδοτήσεις.</a:t>
            </a:r>
          </a:p>
          <a:p>
            <a:pPr marL="457200" lvl="1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Ελκυστικότητ</a:t>
            </a:r>
            <a:r>
              <a:rPr lang="en-US" altLang="en-US" sz="1800" dirty="0">
                <a:latin typeface="Arial" panose="020B0604020202020204" pitchFamily="34" charset="0"/>
              </a:rPr>
              <a:t>α για επενδυτές.</a:t>
            </a:r>
          </a:p>
          <a:p>
            <a:pPr marL="457200" lvl="1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Ανθεκτικότητ</a:t>
            </a:r>
            <a:r>
              <a:rPr lang="en-US" altLang="en-US" sz="1800" dirty="0">
                <a:latin typeface="Arial" panose="020B0604020202020204" pitchFamily="34" charset="0"/>
              </a:rPr>
              <a:t>α στις κρίσεις.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🪄 </a:t>
            </a:r>
            <a:r>
              <a:rPr lang="en-US" altLang="en-US" sz="1800" i="1" dirty="0" err="1">
                <a:latin typeface="Arial" panose="020B0604020202020204" pitchFamily="34" charset="0"/>
              </a:rPr>
              <a:t>Πρ</a:t>
            </a:r>
            <a:r>
              <a:rPr lang="en-US" altLang="en-US" sz="1800" i="1" dirty="0">
                <a:latin typeface="Arial" panose="020B0604020202020204" pitchFamily="34" charset="0"/>
              </a:rPr>
              <a:t>ακτικό μήνυμα: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“</a:t>
            </a:r>
            <a:r>
              <a:rPr lang="en-US" altLang="en-US" sz="1800" dirty="0" err="1">
                <a:latin typeface="Arial" panose="020B0604020202020204" pitchFamily="34" charset="0"/>
              </a:rPr>
              <a:t>Οι</a:t>
            </a:r>
            <a:r>
              <a:rPr lang="en-US" altLang="en-US" sz="1800" dirty="0">
                <a:latin typeface="Arial" panose="020B0604020202020204" pitchFamily="34" charset="0"/>
              </a:rPr>
              <a:t> β</a:t>
            </a:r>
            <a:r>
              <a:rPr lang="en-US" altLang="en-US" sz="1800" dirty="0" err="1">
                <a:latin typeface="Arial" panose="020B0604020202020204" pitchFamily="34" charset="0"/>
              </a:rPr>
              <a:t>ιώσιμες</a:t>
            </a:r>
            <a:r>
              <a:rPr lang="en-US" altLang="en-US" sz="1800" dirty="0">
                <a:latin typeface="Arial" panose="020B0604020202020204" pitchFamily="34" charset="0"/>
              </a:rPr>
              <a:t> επ</a:t>
            </a:r>
            <a:r>
              <a:rPr lang="en-US" altLang="en-US" sz="1800" dirty="0" err="1">
                <a:latin typeface="Arial" panose="020B0604020202020204" pitchFamily="34" charset="0"/>
              </a:rPr>
              <a:t>ιχειρήσεις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δεν</a:t>
            </a:r>
            <a:r>
              <a:rPr lang="en-US" altLang="en-US" sz="1800" dirty="0">
                <a:latin typeface="Arial" panose="020B0604020202020204" pitchFamily="34" charset="0"/>
              </a:rPr>
              <a:t> επιβ</a:t>
            </a:r>
            <a:r>
              <a:rPr lang="en-US" altLang="en-US" sz="1800" dirty="0" err="1">
                <a:latin typeface="Arial" panose="020B0604020202020204" pitchFamily="34" charset="0"/>
              </a:rPr>
              <a:t>ιώνουν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μόνο</a:t>
            </a:r>
            <a:r>
              <a:rPr lang="en-US" altLang="en-US" sz="1800" dirty="0">
                <a:latin typeface="Arial" panose="020B0604020202020204" pitchFamily="34" charset="0"/>
              </a:rPr>
              <a:t> – </a:t>
            </a:r>
            <a:r>
              <a:rPr lang="en-US" altLang="en-US" sz="1800" dirty="0" err="1">
                <a:latin typeface="Arial" panose="020B0604020202020204" pitchFamily="34" charset="0"/>
              </a:rPr>
              <a:t>ξεχωρίζουν</a:t>
            </a:r>
            <a:r>
              <a:rPr lang="en-US" altLang="en-US" sz="1800" dirty="0">
                <a:latin typeface="Arial" panose="020B0604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79322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ADDB6-FA83-4D2C-B7A0-D2EF9740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Esg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l-GR" dirty="0" err="1"/>
              <a:t>εκτ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A27208-71DE-461F-A51F-654AF25B8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283" y="1897426"/>
            <a:ext cx="7907951" cy="440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01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F836-1506-414C-9E32-2690DEEF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ΠΩς</a:t>
            </a:r>
            <a:r>
              <a:rPr lang="el-GR" dirty="0"/>
              <a:t> </a:t>
            </a:r>
            <a:r>
              <a:rPr lang="el-GR" dirty="0" err="1"/>
              <a:t>διαφορετικΕς</a:t>
            </a:r>
            <a:r>
              <a:rPr lang="el-GR" dirty="0"/>
              <a:t> </a:t>
            </a:r>
            <a:r>
              <a:rPr lang="el-GR" dirty="0" err="1"/>
              <a:t>στρατηγικΕς</a:t>
            </a:r>
            <a:r>
              <a:rPr lang="el-GR" dirty="0"/>
              <a:t> </a:t>
            </a:r>
            <a:r>
              <a:rPr lang="el-GR" dirty="0" err="1"/>
              <a:t>οδΗγησαν</a:t>
            </a:r>
            <a:r>
              <a:rPr lang="el-GR" dirty="0"/>
              <a:t> σε επιτυχία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35D5D-5CDC-4A9C-9266-06BB35C9D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“Δεν υπάρχει ένα μόνο επιτυχημένο μοντέλο — </a:t>
            </a:r>
          </a:p>
          <a:p>
            <a:pPr marL="0" indent="0" algn="ctr">
              <a:buNone/>
            </a:pPr>
            <a:r>
              <a:rPr lang="el-GR" dirty="0"/>
              <a:t>υπάρχει σωστή προσαρμογή στις ανάγκες της αγοράς”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7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Σκο</a:t>
            </a:r>
            <a:r>
              <a:rPr dirty="0"/>
              <a:t>π</a:t>
            </a:r>
            <a:r>
              <a:rPr lang="en-US" dirty="0"/>
              <a:t>O</a:t>
            </a:r>
            <a:r>
              <a:rPr dirty="0"/>
              <a:t>ς του σεμιναρ</a:t>
            </a:r>
            <a:r>
              <a:rPr lang="en-US" dirty="0"/>
              <a:t>I</a:t>
            </a:r>
            <a:r>
              <a:rPr dirty="0"/>
              <a:t>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 sz="1800"/>
            </a:pPr>
            <a:r>
              <a:rPr dirty="0"/>
              <a:t>✔ Να </a:t>
            </a:r>
            <a:r>
              <a:rPr dirty="0" err="1"/>
              <a:t>γνωρίσουμε</a:t>
            </a:r>
            <a:r>
              <a:rPr dirty="0"/>
              <a:t> </a:t>
            </a:r>
            <a:r>
              <a:rPr dirty="0" err="1"/>
              <a:t>τις</a:t>
            </a:r>
            <a:r>
              <a:rPr dirty="0"/>
              <a:t> α</a:t>
            </a:r>
            <a:r>
              <a:rPr dirty="0" err="1"/>
              <a:t>ρχές</a:t>
            </a:r>
            <a:r>
              <a:rPr dirty="0"/>
              <a:t> </a:t>
            </a:r>
            <a:r>
              <a:rPr dirty="0" err="1"/>
              <a:t>δημιουργί</a:t>
            </a:r>
            <a:r>
              <a:rPr dirty="0"/>
              <a:t>ας και ανάπτυξης startups</a:t>
            </a:r>
          </a:p>
          <a:p>
            <a:pPr>
              <a:spcAft>
                <a:spcPts val="600"/>
              </a:spcAft>
              <a:defRPr sz="1800"/>
            </a:pPr>
            <a:r>
              <a:rPr dirty="0"/>
              <a:t>✔ Να </a:t>
            </a:r>
            <a:r>
              <a:rPr dirty="0" err="1"/>
              <a:t>εξετάσουμε</a:t>
            </a:r>
            <a:r>
              <a:rPr dirty="0"/>
              <a:t> </a:t>
            </a:r>
            <a:r>
              <a:rPr dirty="0" err="1"/>
              <a:t>την</a:t>
            </a:r>
            <a:r>
              <a:rPr dirty="0"/>
              <a:t> </a:t>
            </a:r>
            <a:r>
              <a:rPr dirty="0" err="1"/>
              <a:t>ελληνική</a:t>
            </a:r>
            <a:r>
              <a:rPr dirty="0"/>
              <a:t> πρα</a:t>
            </a:r>
            <a:r>
              <a:rPr dirty="0" err="1"/>
              <a:t>γμ</a:t>
            </a:r>
            <a:r>
              <a:rPr dirty="0"/>
              <a:t>ατικότητα στον αγροδιατροφικό τομέα</a:t>
            </a:r>
          </a:p>
          <a:p>
            <a:pPr>
              <a:spcAft>
                <a:spcPts val="600"/>
              </a:spcAft>
              <a:defRPr sz="1800"/>
            </a:pPr>
            <a:r>
              <a:rPr dirty="0"/>
              <a:t>✔ Να </a:t>
            </a:r>
            <a:r>
              <a:rPr dirty="0" err="1"/>
              <a:t>συνδέσουμε</a:t>
            </a:r>
            <a:r>
              <a:rPr dirty="0"/>
              <a:t> </a:t>
            </a:r>
            <a:r>
              <a:rPr dirty="0" err="1"/>
              <a:t>την</a:t>
            </a:r>
            <a:r>
              <a:rPr dirty="0"/>
              <a:t> κα</a:t>
            </a:r>
            <a:r>
              <a:rPr dirty="0" err="1"/>
              <a:t>ινοτομί</a:t>
            </a:r>
            <a:r>
              <a:rPr dirty="0"/>
              <a:t>α με βιώσιμα επιχειρηματικά μοντέλα</a:t>
            </a:r>
          </a:p>
          <a:p>
            <a:pPr>
              <a:spcAft>
                <a:spcPts val="600"/>
              </a:spcAft>
              <a:defRPr sz="1800"/>
            </a:pPr>
            <a:r>
              <a:rPr dirty="0"/>
              <a:t>✔ Να </a:t>
            </a:r>
            <a:r>
              <a:rPr dirty="0" err="1"/>
              <a:t>γνωρίσουμε</a:t>
            </a:r>
            <a:r>
              <a:rPr dirty="0"/>
              <a:t> </a:t>
            </a:r>
            <a:r>
              <a:rPr dirty="0" err="1"/>
              <a:t>ευρω</a:t>
            </a:r>
            <a:r>
              <a:rPr dirty="0"/>
              <a:t>παϊκά εργαλεία υποστήριξης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57171-F11E-45B1-84A0-EA81CEF20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ΣημασΙα</a:t>
            </a:r>
            <a:r>
              <a:rPr lang="el-GR" dirty="0"/>
              <a:t> της </a:t>
            </a:r>
            <a:r>
              <a:rPr lang="el-GR" dirty="0" err="1"/>
              <a:t>ΧρηματοδΟτησης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11C7-7E05-4283-842A-C99B8DAEC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i="1" dirty="0"/>
              <a:t>Χωρίς επαρκή χρηματοδότηση, </a:t>
            </a:r>
          </a:p>
          <a:p>
            <a:pPr marL="0" indent="0" algn="ctr">
              <a:buNone/>
            </a:pPr>
            <a:r>
              <a:rPr lang="el-GR" i="1" dirty="0"/>
              <a:t>ακόμα και η καλύτερη ιδέα μένει στα χαρτιά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99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74C72-CCA9-41B5-B980-30EC0E30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ΣημασΙα</a:t>
            </a:r>
            <a:r>
              <a:rPr lang="el-GR" dirty="0"/>
              <a:t> της </a:t>
            </a:r>
            <a:r>
              <a:rPr lang="el-GR" dirty="0" err="1"/>
              <a:t>ΧρηματοδΟτησης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8B747B0-03D8-4DB2-B5FB-828954B8D3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0891" y="2212209"/>
            <a:ext cx="10894423" cy="378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Η </a:t>
            </a:r>
            <a:r>
              <a:rPr lang="en-US" altLang="en-US" sz="1800" dirty="0" err="1">
                <a:latin typeface="Arial" panose="020B0604020202020204" pitchFamily="34" charset="0"/>
              </a:rPr>
              <a:t>χρημ</a:t>
            </a:r>
            <a:r>
              <a:rPr lang="en-US" altLang="en-US" sz="1800" dirty="0">
                <a:latin typeface="Arial" panose="020B0604020202020204" pitchFamily="34" charset="0"/>
              </a:rPr>
              <a:t>ατοδότηση εξασφαλίζει: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🚀 </a:t>
            </a:r>
            <a:r>
              <a:rPr lang="en-US" altLang="en-US" sz="1800" dirty="0" err="1">
                <a:latin typeface="Arial" panose="020B0604020202020204" pitchFamily="34" charset="0"/>
              </a:rPr>
              <a:t>Ανά</a:t>
            </a:r>
            <a:r>
              <a:rPr lang="en-US" altLang="en-US" sz="1800" dirty="0">
                <a:latin typeface="Arial" panose="020B0604020202020204" pitchFamily="34" charset="0"/>
              </a:rPr>
              <a:t>πτυξη προϊόντος και scaling-up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💼 </a:t>
            </a:r>
            <a:r>
              <a:rPr lang="en-US" altLang="en-US" sz="1800" dirty="0" err="1">
                <a:latin typeface="Arial" panose="020B0604020202020204" pitchFamily="34" charset="0"/>
              </a:rPr>
              <a:t>Ενίσχυση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ομάδ</a:t>
            </a:r>
            <a:r>
              <a:rPr lang="en-US" altLang="en-US" sz="1800" dirty="0">
                <a:latin typeface="Arial" panose="020B0604020202020204" pitchFamily="34" charset="0"/>
              </a:rPr>
              <a:t>ας και τεχνολογικού εξοπλισμού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🌍 </a:t>
            </a:r>
            <a:r>
              <a:rPr lang="en-US" altLang="en-US" sz="1800" dirty="0" err="1">
                <a:latin typeface="Arial" panose="020B0604020202020204" pitchFamily="34" charset="0"/>
              </a:rPr>
              <a:t>Είσοδο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σε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νέες</a:t>
            </a:r>
            <a:r>
              <a:rPr lang="en-US" altLang="en-US" sz="1800" dirty="0">
                <a:latin typeface="Arial" panose="020B0604020202020204" pitchFamily="34" charset="0"/>
              </a:rPr>
              <a:t> α</a:t>
            </a:r>
            <a:r>
              <a:rPr lang="en-US" altLang="en-US" sz="1800" dirty="0" err="1">
                <a:latin typeface="Arial" panose="020B0604020202020204" pitchFamily="34" charset="0"/>
              </a:rPr>
              <a:t>γορές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Οι</a:t>
            </a:r>
            <a:r>
              <a:rPr lang="en-US" altLang="en-US" sz="1800" dirty="0">
                <a:latin typeface="Arial" panose="020B0604020202020204" pitchFamily="34" charset="0"/>
              </a:rPr>
              <a:t> startups </a:t>
            </a:r>
            <a:r>
              <a:rPr lang="en-US" altLang="en-US" sz="1800" dirty="0" err="1">
                <a:latin typeface="Arial" panose="020B0604020202020204" pitchFamily="34" charset="0"/>
              </a:rPr>
              <a:t>χρειάζοντ</a:t>
            </a:r>
            <a:r>
              <a:rPr lang="en-US" altLang="en-US" sz="1800" dirty="0">
                <a:latin typeface="Arial" panose="020B0604020202020204" pitchFamily="34" charset="0"/>
              </a:rPr>
              <a:t>αι διαφορετικούς τύπους χρηματοδότησης </a:t>
            </a:r>
            <a:r>
              <a:rPr lang="en-US" altLang="en-US" sz="1800" b="1" dirty="0">
                <a:latin typeface="Arial" panose="020B0604020202020204" pitchFamily="34" charset="0"/>
              </a:rPr>
              <a:t>ανάλογα με το στάδιο ανάπτυξης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Pre-seed → grants / </a:t>
            </a:r>
            <a:r>
              <a:rPr lang="en-US" altLang="en-US" sz="1800" dirty="0" err="1">
                <a:latin typeface="Arial" panose="020B0604020202020204" pitchFamily="34" charset="0"/>
              </a:rPr>
              <a:t>δι</a:t>
            </a:r>
            <a:r>
              <a:rPr lang="en-US" altLang="en-US" sz="1800" dirty="0">
                <a:latin typeface="Arial" panose="020B0604020202020204" pitchFamily="34" charset="0"/>
              </a:rPr>
              <a:t>αγωνισμοί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Seed → angel investors / accelerators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Scale-up → venture capital / equity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49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E0AF1-209B-4DD2-8BC3-2D6C63299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ΤΥποι</a:t>
            </a:r>
            <a:r>
              <a:rPr lang="el-GR" dirty="0"/>
              <a:t> </a:t>
            </a:r>
            <a:r>
              <a:rPr lang="el-GR" dirty="0" err="1"/>
              <a:t>ΧρηματοδΟτησης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EC401E-FA06-4AE8-BB26-D67E36F63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381106"/>
              </p:ext>
            </p:extLst>
          </p:nvPr>
        </p:nvGraphicFramePr>
        <p:xfrm>
          <a:off x="1193076" y="2108402"/>
          <a:ext cx="9396547" cy="3691505"/>
        </p:xfrm>
        <a:graphic>
          <a:graphicData uri="http://schemas.openxmlformats.org/drawingml/2006/table">
            <a:tbl>
              <a:tblPr/>
              <a:tblGrid>
                <a:gridCol w="2360305">
                  <a:extLst>
                    <a:ext uri="{9D8B030D-6E8A-4147-A177-3AD203B41FA5}">
                      <a16:colId xmlns:a16="http://schemas.microsoft.com/office/drawing/2014/main" val="1280140841"/>
                    </a:ext>
                  </a:extLst>
                </a:gridCol>
                <a:gridCol w="2345414">
                  <a:extLst>
                    <a:ext uri="{9D8B030D-6E8A-4147-A177-3AD203B41FA5}">
                      <a16:colId xmlns:a16="http://schemas.microsoft.com/office/drawing/2014/main" val="231661016"/>
                    </a:ext>
                  </a:extLst>
                </a:gridCol>
                <a:gridCol w="2345414">
                  <a:extLst>
                    <a:ext uri="{9D8B030D-6E8A-4147-A177-3AD203B41FA5}">
                      <a16:colId xmlns:a16="http://schemas.microsoft.com/office/drawing/2014/main" val="797337757"/>
                    </a:ext>
                  </a:extLst>
                </a:gridCol>
                <a:gridCol w="2345414">
                  <a:extLst>
                    <a:ext uri="{9D8B030D-6E8A-4147-A177-3AD203B41FA5}">
                      <a16:colId xmlns:a16="http://schemas.microsoft.com/office/drawing/2014/main" val="91876081"/>
                    </a:ext>
                  </a:extLst>
                </a:gridCol>
              </a:tblGrid>
              <a:tr h="738301"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Είδος Χρηματοδότησης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Περιγραφή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Πλεονεκτήματα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Ενδεικτικά Παραδείγματα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692070"/>
                  </a:ext>
                </a:extLst>
              </a:tr>
              <a:tr h="738301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Ίδια Κεφάλαια</a:t>
                      </a:r>
                      <a:endParaRPr lang="el-G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Ιδρυτές &amp; οικογένεια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Πλήρης έλεγχος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Προσωπική επένδυση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583811"/>
                  </a:ext>
                </a:extLst>
              </a:tr>
              <a:tr h="738301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Δάνεια / </a:t>
                      </a:r>
                      <a:r>
                        <a:rPr lang="el-GR" b="1" dirty="0" err="1"/>
                        <a:t>Μικροπιστώσεις</a:t>
                      </a:r>
                      <a:endParaRPr lang="el-G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Τράπεζες, Ταμείο Ανάκαμψης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Άμεση ρευστότητα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Επιτόκιο &amp; εξασφαλίσεις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954034"/>
                  </a:ext>
                </a:extLst>
              </a:tr>
              <a:tr h="738301"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Επενδυτές (</a:t>
                      </a:r>
                      <a:r>
                        <a:rPr lang="en-US" b="1"/>
                        <a:t>VC / Angels)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Ανταλλαγή μετοχών με κεφάλαιο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Mentoring, </a:t>
                      </a:r>
                      <a:r>
                        <a:rPr lang="el-GR" dirty="0"/>
                        <a:t>δίκτυα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Μείωση ποσοστού συμμετοχής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559554"/>
                  </a:ext>
                </a:extLst>
              </a:tr>
              <a:tr h="738301"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Επιδότηση / </a:t>
                      </a:r>
                      <a:r>
                        <a:rPr lang="en-US" b="1"/>
                        <a:t>Grant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Δημόσια προγράμματα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Δεν απαιτεί επιστροφή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Διαδικασίες &amp; χρόνος αξιολόγησης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872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008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83E3A-BFD4-4469-A6E8-1D2CF55E5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ΔημΟσια</a:t>
            </a:r>
            <a:r>
              <a:rPr lang="el-GR" dirty="0"/>
              <a:t> και </a:t>
            </a:r>
            <a:r>
              <a:rPr lang="el-GR" dirty="0" err="1"/>
              <a:t>ΕυρωπαϊκΑ</a:t>
            </a:r>
            <a:r>
              <a:rPr lang="el-GR" dirty="0"/>
              <a:t> </a:t>
            </a:r>
            <a:r>
              <a:rPr lang="el-GR" dirty="0" err="1"/>
              <a:t>ΠρογρΑμματα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CEB5772-B8B0-47B2-9E4B-62D6D911B1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1282" y="2202128"/>
            <a:ext cx="9784976" cy="378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🇪🇺 </a:t>
            </a:r>
            <a:r>
              <a:rPr lang="en-US" altLang="en-US" sz="1800" b="1" dirty="0">
                <a:latin typeface="Arial" panose="020B0604020202020204" pitchFamily="34" charset="0"/>
              </a:rPr>
              <a:t>Horizon Europe: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έργ</a:t>
            </a:r>
            <a:r>
              <a:rPr lang="en-US" altLang="en-US" sz="1800" dirty="0">
                <a:latin typeface="Arial" panose="020B0604020202020204" pitchFamily="34" charset="0"/>
              </a:rPr>
              <a:t>α έρευνας και καινοτομίας – </a:t>
            </a:r>
            <a:r>
              <a:rPr lang="en-US" altLang="en-US" sz="1800" i="1" dirty="0">
                <a:latin typeface="Arial" panose="020B0604020202020204" pitchFamily="34" charset="0"/>
              </a:rPr>
              <a:t>Cluster 6: Food, Bioeconomy, Natural Resources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🌱 </a:t>
            </a:r>
            <a:r>
              <a:rPr lang="en-US" altLang="en-US" sz="1800" b="1" dirty="0">
                <a:latin typeface="Arial" panose="020B0604020202020204" pitchFamily="34" charset="0"/>
              </a:rPr>
              <a:t>EIT Food: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ευρω</a:t>
            </a:r>
            <a:r>
              <a:rPr lang="en-US" altLang="en-US" sz="1800" dirty="0">
                <a:latin typeface="Arial" panose="020B0604020202020204" pitchFamily="34" charset="0"/>
              </a:rPr>
              <a:t>παϊκή πρωτοβουλία για καινοτομία στην αγροδιατροφή – </a:t>
            </a:r>
            <a:r>
              <a:rPr lang="en-US" altLang="en-US" sz="1800" i="1" dirty="0">
                <a:latin typeface="Arial" panose="020B0604020202020204" pitchFamily="34" charset="0"/>
              </a:rPr>
              <a:t>CoPilot, Seedbed, Test Farms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🧩 </a:t>
            </a:r>
            <a:r>
              <a:rPr lang="en-US" altLang="en-US" sz="1800" b="1" dirty="0">
                <a:latin typeface="Arial" panose="020B0604020202020204" pitchFamily="34" charset="0"/>
              </a:rPr>
              <a:t>PRIMA:</a:t>
            </a:r>
            <a:r>
              <a:rPr lang="en-US" altLang="en-US" sz="1800" dirty="0">
                <a:latin typeface="Arial" panose="020B0604020202020204" pitchFamily="34" charset="0"/>
              </a:rPr>
              <a:t> π</a:t>
            </a:r>
            <a:r>
              <a:rPr lang="en-US" altLang="en-US" sz="1800" dirty="0" err="1">
                <a:latin typeface="Arial" panose="020B0604020202020204" pitchFamily="34" charset="0"/>
              </a:rPr>
              <a:t>ρογράμμ</a:t>
            </a:r>
            <a:r>
              <a:rPr lang="en-US" altLang="en-US" sz="1800" dirty="0">
                <a:latin typeface="Arial" panose="020B0604020202020204" pitchFamily="34" charset="0"/>
              </a:rPr>
              <a:t>ατα συνεργασίας στη Μεσόγειο.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🇬🇷 </a:t>
            </a:r>
            <a:r>
              <a:rPr lang="en-US" altLang="en-US" sz="1800" b="1" dirty="0">
                <a:latin typeface="Arial" panose="020B0604020202020204" pitchFamily="34" charset="0"/>
              </a:rPr>
              <a:t>Elevate Greece: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εθνικό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μητρώο</a:t>
            </a:r>
            <a:r>
              <a:rPr lang="en-US" altLang="en-US" sz="1800" dirty="0">
                <a:latin typeface="Arial" panose="020B0604020202020204" pitchFamily="34" charset="0"/>
              </a:rPr>
              <a:t> startups, π</a:t>
            </a:r>
            <a:r>
              <a:rPr lang="en-US" altLang="en-US" sz="1800" dirty="0" err="1">
                <a:latin typeface="Arial" panose="020B0604020202020204" pitchFamily="34" charset="0"/>
              </a:rPr>
              <a:t>ρόσ</a:t>
            </a:r>
            <a:r>
              <a:rPr lang="en-US" altLang="en-US" sz="1800" dirty="0">
                <a:latin typeface="Arial" panose="020B0604020202020204" pitchFamily="34" charset="0"/>
              </a:rPr>
              <a:t>βαση σε δράσεις, επιχορηγήσεις &amp; επενδυτές.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💼 </a:t>
            </a:r>
            <a:r>
              <a:rPr lang="en-US" altLang="en-US" sz="1800" b="1" dirty="0">
                <a:latin typeface="Arial" panose="020B0604020202020204" pitchFamily="34" charset="0"/>
              </a:rPr>
              <a:t>Τα</a:t>
            </a:r>
            <a:r>
              <a:rPr lang="en-US" altLang="en-US" sz="1800" b="1" dirty="0" err="1">
                <a:latin typeface="Arial" panose="020B0604020202020204" pitchFamily="34" charset="0"/>
              </a:rPr>
              <a:t>μείο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Ανάκ</a:t>
            </a:r>
            <a:r>
              <a:rPr lang="en-US" altLang="en-US" sz="1800" b="1" dirty="0">
                <a:latin typeface="Arial" panose="020B0604020202020204" pitchFamily="34" charset="0"/>
              </a:rPr>
              <a:t>αμψης &amp; ΕΣΠΑ 2021–2027:</a:t>
            </a:r>
            <a:r>
              <a:rPr lang="en-US" altLang="en-US" sz="1800" dirty="0">
                <a:latin typeface="Arial" panose="020B0604020202020204" pitchFamily="34" charset="0"/>
              </a:rPr>
              <a:t> στήριξη ψηφιακού και πράσινου μετασχηματισμού.</a:t>
            </a:r>
          </a:p>
        </p:txBody>
      </p:sp>
    </p:spTree>
    <p:extLst>
      <p:ext uri="{BB962C8B-B14F-4D97-AF65-F5344CB8AC3E}">
        <p14:creationId xmlns:p14="http://schemas.microsoft.com/office/powerpoint/2010/main" val="2077858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3167C-87BE-4C61-B78A-D53FA4DA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ΘερμοκοιτΙδες</a:t>
            </a:r>
            <a:r>
              <a:rPr lang="el-GR" dirty="0"/>
              <a:t>, </a:t>
            </a:r>
            <a:r>
              <a:rPr lang="el-GR" dirty="0" err="1"/>
              <a:t>ΕπιταχυντΕς</a:t>
            </a:r>
            <a:r>
              <a:rPr lang="el-GR" dirty="0"/>
              <a:t> &amp; </a:t>
            </a:r>
            <a:r>
              <a:rPr lang="en-US" dirty="0"/>
              <a:t>Mentoring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A0C76-5590-44CC-B0AC-383634233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Θερμοκοιτίδες (</a:t>
            </a:r>
            <a:r>
              <a:rPr lang="en-US" b="1" dirty="0"/>
              <a:t>Incubators):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Παρέχουν χώρο, </a:t>
            </a:r>
            <a:r>
              <a:rPr lang="en-US" dirty="0"/>
              <a:t>mentoring, </a:t>
            </a:r>
            <a:r>
              <a:rPr lang="el-GR" dirty="0"/>
              <a:t>εκπαίδευση και τεχνική υποστήριξη.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Παραδείγματα: </a:t>
            </a:r>
            <a:r>
              <a:rPr lang="en-US" i="1" dirty="0"/>
              <a:t>Orange Grove, Thinc, </a:t>
            </a:r>
            <a:r>
              <a:rPr lang="en-US" i="1" dirty="0" err="1"/>
              <a:t>ACEin</a:t>
            </a:r>
            <a:r>
              <a:rPr lang="en-US" i="1" dirty="0"/>
              <a:t> (</a:t>
            </a:r>
            <a:r>
              <a:rPr lang="el-GR" i="1" dirty="0"/>
              <a:t>ΟΠΑ)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Επιταχυντές (</a:t>
            </a:r>
            <a:r>
              <a:rPr lang="en-US" b="1" dirty="0"/>
              <a:t>Accelerators):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Προσφέρουν εντατική καθοδήγηση και πρόσβαση σε επενδυτές.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Παραδείγματα: </a:t>
            </a:r>
            <a:r>
              <a:rPr lang="en-US" i="1" dirty="0"/>
              <a:t>EIT Food Accelerator Network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Πανεπιστημιακά Κέντρα Καινοτομίας:</a:t>
            </a:r>
            <a:endParaRPr lang="el-G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err="1"/>
              <a:t>GrowHive</a:t>
            </a:r>
            <a:r>
              <a:rPr lang="en-US" i="1" dirty="0"/>
              <a:t> (</a:t>
            </a:r>
            <a:r>
              <a:rPr lang="el-GR" i="1" dirty="0"/>
              <a:t>ΓΠΑ)</a:t>
            </a:r>
            <a:endParaRPr lang="en-US" dirty="0"/>
          </a:p>
          <a:p>
            <a:r>
              <a:rPr lang="en-US" dirty="0"/>
              <a:t>🎨 </a:t>
            </a:r>
            <a:r>
              <a:rPr lang="el-GR" i="1" dirty="0"/>
              <a:t>Οπτικά:</a:t>
            </a:r>
            <a:r>
              <a:rPr lang="el-GR" dirty="0"/>
              <a:t> φωτογραφία </a:t>
            </a:r>
            <a:r>
              <a:rPr lang="en-US" dirty="0"/>
              <a:t>bootcamp </a:t>
            </a:r>
            <a:r>
              <a:rPr lang="el-GR" dirty="0"/>
              <a:t>ή </a:t>
            </a:r>
            <a:r>
              <a:rPr lang="en-US" dirty="0"/>
              <a:t>workshop mentoring.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75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F773-EF95-4B5F-AB79-D9FA13BD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ΠροετοιμασΙα</a:t>
            </a:r>
            <a:r>
              <a:rPr lang="el-GR" dirty="0"/>
              <a:t> για </a:t>
            </a:r>
            <a:r>
              <a:rPr lang="el-GR" dirty="0" err="1"/>
              <a:t>ΕπιτυχημΕνη</a:t>
            </a:r>
            <a:r>
              <a:rPr lang="el-GR" dirty="0"/>
              <a:t> </a:t>
            </a:r>
            <a:r>
              <a:rPr lang="el-GR" dirty="0" err="1"/>
              <a:t>ΠρΟταση</a:t>
            </a:r>
            <a:r>
              <a:rPr lang="el-GR" dirty="0"/>
              <a:t> </a:t>
            </a:r>
            <a:r>
              <a:rPr lang="el-GR" dirty="0" err="1"/>
              <a:t>ΧρηματοδΟτησης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79EC779-7ADD-4554-ACAB-29A9F15146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65812" y="2495853"/>
            <a:ext cx="7797327" cy="25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✅ Σα</a:t>
            </a:r>
            <a:r>
              <a:rPr lang="en-US" altLang="en-US" sz="1800" dirty="0" err="1">
                <a:latin typeface="Arial" panose="020B0604020202020204" pitchFamily="34" charset="0"/>
              </a:rPr>
              <a:t>φής</a:t>
            </a:r>
            <a:r>
              <a:rPr lang="en-US" altLang="en-US" sz="1800" dirty="0">
                <a:latin typeface="Arial" panose="020B0604020202020204" pitchFamily="34" charset="0"/>
              </a:rPr>
              <a:t> π</a:t>
            </a:r>
            <a:r>
              <a:rPr lang="en-US" altLang="en-US" sz="1800" dirty="0" err="1">
                <a:latin typeface="Arial" panose="020B0604020202020204" pitchFamily="34" charset="0"/>
              </a:rPr>
              <a:t>εριγρ</a:t>
            </a:r>
            <a:r>
              <a:rPr lang="en-US" altLang="en-US" sz="1800" dirty="0">
                <a:latin typeface="Arial" panose="020B0604020202020204" pitchFamily="34" charset="0"/>
              </a:rPr>
              <a:t>αφή προβλήματος και λύσης.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✅ </a:t>
            </a:r>
            <a:r>
              <a:rPr lang="en-US" altLang="en-US" sz="1800" dirty="0" err="1">
                <a:latin typeface="Arial" panose="020B0604020202020204" pitchFamily="34" charset="0"/>
              </a:rPr>
              <a:t>Μετρήσιμοι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στόχοι</a:t>
            </a:r>
            <a:r>
              <a:rPr lang="en-US" altLang="en-US" sz="1800" dirty="0">
                <a:latin typeface="Arial" panose="020B0604020202020204" pitchFamily="34" charset="0"/>
              </a:rPr>
              <a:t> (KPIs).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✅ </a:t>
            </a:r>
            <a:r>
              <a:rPr lang="en-US" altLang="en-US" sz="1800" dirty="0" err="1">
                <a:latin typeface="Arial" panose="020B0604020202020204" pitchFamily="34" charset="0"/>
              </a:rPr>
              <a:t>Αν</a:t>
            </a:r>
            <a:r>
              <a:rPr lang="en-US" altLang="en-US" sz="1800" dirty="0">
                <a:latin typeface="Arial" panose="020B0604020202020204" pitchFamily="34" charset="0"/>
              </a:rPr>
              <a:t>αγνωρισμένη αγορά-στόχος.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✅ </a:t>
            </a:r>
            <a:r>
              <a:rPr lang="en-US" altLang="en-US" sz="1800" dirty="0" err="1">
                <a:latin typeface="Arial" panose="020B0604020202020204" pitchFamily="34" charset="0"/>
              </a:rPr>
              <a:t>Ετ</a:t>
            </a:r>
            <a:r>
              <a:rPr lang="en-US" altLang="en-US" sz="1800" dirty="0">
                <a:latin typeface="Arial" panose="020B0604020202020204" pitchFamily="34" charset="0"/>
              </a:rPr>
              <a:t>αιρική ταυτότητα (vision – mission – team).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✅ </a:t>
            </a:r>
            <a:r>
              <a:rPr lang="en-US" altLang="en-US" sz="1800" dirty="0" err="1">
                <a:latin typeface="Arial" panose="020B0604020202020204" pitchFamily="34" charset="0"/>
              </a:rPr>
              <a:t>Ρε</a:t>
            </a:r>
            <a:r>
              <a:rPr lang="en-US" altLang="en-US" sz="1800" dirty="0">
                <a:latin typeface="Arial" panose="020B0604020202020204" pitchFamily="34" charset="0"/>
              </a:rPr>
              <a:t>αλιστικός οικονομικός προϋπολογισμός.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⚠️ Απ</a:t>
            </a:r>
            <a:r>
              <a:rPr lang="en-US" altLang="en-US" sz="1800" dirty="0" err="1">
                <a:latin typeface="Arial" panose="020B0604020202020204" pitchFamily="34" charset="0"/>
              </a:rPr>
              <a:t>οφύγετε</a:t>
            </a:r>
            <a:r>
              <a:rPr lang="en-US" altLang="en-US" sz="1800" dirty="0">
                <a:latin typeface="Arial" panose="020B0604020202020204" pitchFamily="34" charset="0"/>
              </a:rPr>
              <a:t>: υπ</a:t>
            </a:r>
            <a:r>
              <a:rPr lang="en-US" altLang="en-US" sz="1800" dirty="0" err="1">
                <a:latin typeface="Arial" panose="020B0604020202020204" pitchFamily="34" charset="0"/>
              </a:rPr>
              <a:t>ερ</a:t>
            </a:r>
            <a:r>
              <a:rPr lang="en-US" altLang="en-US" sz="1800" dirty="0">
                <a:latin typeface="Arial" panose="020B0604020202020204" pitchFamily="34" charset="0"/>
              </a:rPr>
              <a:t>αισιόδοξες προβλέψεις και γενικόλογες διατυπώσεις.</a:t>
            </a:r>
          </a:p>
        </p:txBody>
      </p:sp>
    </p:spTree>
    <p:extLst>
      <p:ext uri="{BB962C8B-B14F-4D97-AF65-F5344CB8AC3E}">
        <p14:creationId xmlns:p14="http://schemas.microsoft.com/office/powerpoint/2010/main" val="3670650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CF37-8156-431C-B532-1CCAE93A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</a:t>
            </a:r>
            <a:r>
              <a:rPr lang="el-GR" dirty="0" err="1"/>
              <a:t>Pitch</a:t>
            </a:r>
            <a:r>
              <a:rPr lang="el-GR" dirty="0"/>
              <a:t> </a:t>
            </a:r>
            <a:r>
              <a:rPr lang="el-GR" dirty="0" err="1"/>
              <a:t>Deck</a:t>
            </a:r>
            <a:r>
              <a:rPr lang="el-GR" dirty="0"/>
              <a:t>: Παρουσίαση σε Επενδυτές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6F14F-2F51-443E-992B-C89D3137D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1️⃣   Πρόβλημα</a:t>
            </a:r>
            <a:br>
              <a:rPr lang="el-GR" dirty="0"/>
            </a:br>
            <a:r>
              <a:rPr lang="el-GR" dirty="0"/>
              <a:t>2️⃣   Λύση</a:t>
            </a:r>
            <a:br>
              <a:rPr lang="el-GR" dirty="0"/>
            </a:br>
            <a:r>
              <a:rPr lang="el-GR" dirty="0"/>
              <a:t>3️⃣   Προϊόν/Τεχνολογία</a:t>
            </a:r>
            <a:br>
              <a:rPr lang="el-GR" dirty="0"/>
            </a:br>
            <a:r>
              <a:rPr lang="el-GR" dirty="0"/>
              <a:t>4️⃣   Αγορά-στόχος</a:t>
            </a:r>
            <a:br>
              <a:rPr lang="el-GR" dirty="0"/>
            </a:br>
            <a:r>
              <a:rPr lang="el-GR" dirty="0"/>
              <a:t>5️⃣   Ανταγωνισμός</a:t>
            </a:r>
            <a:br>
              <a:rPr lang="el-GR" dirty="0"/>
            </a:br>
            <a:r>
              <a:rPr lang="el-GR" dirty="0"/>
              <a:t>6️⃣   Επιχειρηματικό μοντέλο</a:t>
            </a:r>
            <a:br>
              <a:rPr lang="el-GR" dirty="0"/>
            </a:br>
            <a:r>
              <a:rPr lang="el-GR" dirty="0"/>
              <a:t>7️⃣   Ομάδα</a:t>
            </a:r>
            <a:br>
              <a:rPr lang="el-GR" dirty="0"/>
            </a:br>
            <a:r>
              <a:rPr lang="el-GR" dirty="0"/>
              <a:t>8️⃣   Οικονομικά στοιχεία</a:t>
            </a:r>
            <a:br>
              <a:rPr lang="el-GR" dirty="0"/>
            </a:br>
            <a:r>
              <a:rPr lang="el-GR" dirty="0"/>
              <a:t>9️⃣   Στρατηγική ανάπτυξης</a:t>
            </a:r>
            <a:br>
              <a:rPr lang="el-GR" dirty="0"/>
            </a:br>
            <a:r>
              <a:rPr lang="el-GR" dirty="0"/>
              <a:t>🔟 Επενδυτική πρόταση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88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053D1-029D-496D-8755-CFA92D8DF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Τι είναι το </a:t>
            </a:r>
            <a:r>
              <a:rPr lang="en-US" dirty="0"/>
              <a:t>Enterprise Europe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328F-D09E-4A57-B46E-B1DCE144D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🌍 Το Enterprise Europe Network (EEN) είναι πρωτοβουλία της Ευρωπαϊκής Επιτροπής (DG </a:t>
            </a:r>
            <a:r>
              <a:rPr lang="el-GR" dirty="0" err="1"/>
              <a:t>Grow</a:t>
            </a:r>
            <a:r>
              <a:rPr lang="el-GR" dirty="0"/>
              <a:t>, EISMEA).</a:t>
            </a:r>
          </a:p>
          <a:p>
            <a:r>
              <a:rPr lang="el-GR" dirty="0"/>
              <a:t>Δραστηριοποιείται σε πάνω από 60 χώρες με περισσότερους από 600 οργανισμούς-μέλη.</a:t>
            </a:r>
          </a:p>
          <a:p>
            <a:r>
              <a:rPr lang="el-GR" dirty="0"/>
              <a:t>Στόχος: να βοηθήσει ΜΜΕ, </a:t>
            </a:r>
            <a:r>
              <a:rPr lang="el-GR" dirty="0" err="1"/>
              <a:t>startups</a:t>
            </a:r>
            <a:r>
              <a:rPr lang="el-GR" dirty="0"/>
              <a:t> και ερευνητές να καινοτομήσουν, να αναπτυχθούν και να δραστηριοποιηθούν διεθνώς.</a:t>
            </a:r>
          </a:p>
          <a:p>
            <a:r>
              <a:rPr lang="el-GR" dirty="0"/>
              <a:t>Το EEN παρέχει δωρεάν εξατομικευμένες υπηρεσίες σε επιχειρήσεις και φορείς.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02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025F0-92DB-0BE5-9615-0A22B0CDB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Description">
            <a:extLst>
              <a:ext uri="{FF2B5EF4-FFF2-40B4-BE49-F238E27FC236}">
                <a16:creationId xmlns:a16="http://schemas.microsoft.com/office/drawing/2014/main" id="{2266C3FC-8D66-C21B-CFA4-5273B1A7C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351" y="2622504"/>
            <a:ext cx="1619250" cy="590550"/>
          </a:xfrm>
          <a:prstGeom prst="rect">
            <a:avLst/>
          </a:prstGeom>
        </p:spPr>
      </p:pic>
      <p:pic>
        <p:nvPicPr>
          <p:cNvPr id="9" name="Εικόνα 8" descr="Εικόνα που περιέχει κείμενο, γραμματοσειρά, στιγμιότυπο οθόνης, λευκό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EEB12EE6-9037-6912-842D-D668F1597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18" y="2663167"/>
            <a:ext cx="2853484" cy="502458"/>
          </a:xfrm>
          <a:prstGeom prst="rect">
            <a:avLst/>
          </a:prstGeom>
        </p:spPr>
      </p:pic>
      <p:pic>
        <p:nvPicPr>
          <p:cNvPr id="11" name="Εικόνα 10" descr="Εικόνα που περιέχει κείμενο, γραμματοσειρά, λογότυπο, γραφικ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9B4BA321-C90C-45E1-8F76-3E3849020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849" y="2394886"/>
            <a:ext cx="2422356" cy="1035517"/>
          </a:xfrm>
          <a:prstGeom prst="rect">
            <a:avLst/>
          </a:prstGeom>
        </p:spPr>
      </p:pic>
      <p:pic>
        <p:nvPicPr>
          <p:cNvPr id="12" name="Εικόνα 11" descr="Description">
            <a:extLst>
              <a:ext uri="{FF2B5EF4-FFF2-40B4-BE49-F238E27FC236}">
                <a16:creationId xmlns:a16="http://schemas.microsoft.com/office/drawing/2014/main" id="{A50546E9-3489-A337-9294-E32C16916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718" y="2637272"/>
            <a:ext cx="2031511" cy="781350"/>
          </a:xfrm>
          <a:prstGeom prst="rect">
            <a:avLst/>
          </a:prstGeom>
        </p:spPr>
      </p:pic>
      <p:pic>
        <p:nvPicPr>
          <p:cNvPr id="13" name="Εικόνα 12" descr="Description">
            <a:extLst>
              <a:ext uri="{FF2B5EF4-FFF2-40B4-BE49-F238E27FC236}">
                <a16:creationId xmlns:a16="http://schemas.microsoft.com/office/drawing/2014/main" id="{F2E73923-A045-83B3-C16B-6D8CA880D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84" y="3661799"/>
            <a:ext cx="1620254" cy="723099"/>
          </a:xfrm>
          <a:prstGeom prst="rect">
            <a:avLst/>
          </a:prstGeom>
        </p:spPr>
      </p:pic>
      <p:pic>
        <p:nvPicPr>
          <p:cNvPr id="14" name="Εικόνα 13" descr="Description">
            <a:extLst>
              <a:ext uri="{FF2B5EF4-FFF2-40B4-BE49-F238E27FC236}">
                <a16:creationId xmlns:a16="http://schemas.microsoft.com/office/drawing/2014/main" id="{FF42483B-0D55-0764-9546-D1CE70971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1919" y="3396101"/>
            <a:ext cx="1708820" cy="1260055"/>
          </a:xfrm>
          <a:prstGeom prst="rect">
            <a:avLst/>
          </a:prstGeom>
        </p:spPr>
      </p:pic>
      <p:pic>
        <p:nvPicPr>
          <p:cNvPr id="15" name="Εικόνα 14" descr="Description">
            <a:extLst>
              <a:ext uri="{FF2B5EF4-FFF2-40B4-BE49-F238E27FC236}">
                <a16:creationId xmlns:a16="http://schemas.microsoft.com/office/drawing/2014/main" id="{3F2E2A4A-08FE-DE1A-0CAD-23B6C7812E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2961" y="3511404"/>
            <a:ext cx="982581" cy="1027198"/>
          </a:xfrm>
          <a:prstGeom prst="rect">
            <a:avLst/>
          </a:prstGeom>
        </p:spPr>
      </p:pic>
      <p:pic>
        <p:nvPicPr>
          <p:cNvPr id="16" name="Εικόνα 15" descr="Description">
            <a:extLst>
              <a:ext uri="{FF2B5EF4-FFF2-40B4-BE49-F238E27FC236}">
                <a16:creationId xmlns:a16="http://schemas.microsoft.com/office/drawing/2014/main" id="{0349C655-69B6-C9E4-389D-5815E2B91D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6847" y="3431193"/>
            <a:ext cx="1219201" cy="1189121"/>
          </a:xfrm>
          <a:prstGeom prst="rect">
            <a:avLst/>
          </a:prstGeom>
        </p:spPr>
      </p:pic>
      <p:pic>
        <p:nvPicPr>
          <p:cNvPr id="17" name="Εικόνα 16" descr="Description">
            <a:extLst>
              <a:ext uri="{FF2B5EF4-FFF2-40B4-BE49-F238E27FC236}">
                <a16:creationId xmlns:a16="http://schemas.microsoft.com/office/drawing/2014/main" id="{B2C758B0-BB96-3109-6C89-5DE82B0395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979" y="4717695"/>
            <a:ext cx="1469858" cy="930900"/>
          </a:xfrm>
          <a:prstGeom prst="rect">
            <a:avLst/>
          </a:prstGeom>
        </p:spPr>
      </p:pic>
      <p:pic>
        <p:nvPicPr>
          <p:cNvPr id="18" name="Εικόνα 17" descr="Description">
            <a:extLst>
              <a:ext uri="{FF2B5EF4-FFF2-40B4-BE49-F238E27FC236}">
                <a16:creationId xmlns:a16="http://schemas.microsoft.com/office/drawing/2014/main" id="{6B5483D9-B532-D0FE-F332-3264CA5E8D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22707" y="4820116"/>
            <a:ext cx="913398" cy="928437"/>
          </a:xfrm>
          <a:prstGeom prst="rect">
            <a:avLst/>
          </a:prstGeom>
        </p:spPr>
      </p:pic>
      <p:pic>
        <p:nvPicPr>
          <p:cNvPr id="20" name="Γραφικό 19" descr="ΕΒΕΗ">
            <a:extLst>
              <a:ext uri="{FF2B5EF4-FFF2-40B4-BE49-F238E27FC236}">
                <a16:creationId xmlns:a16="http://schemas.microsoft.com/office/drawing/2014/main" id="{FC6B4A40-463A-0D19-C29C-68E03D922C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39717" y="4903182"/>
            <a:ext cx="2743197" cy="568342"/>
          </a:xfrm>
          <a:prstGeom prst="rect">
            <a:avLst/>
          </a:prstGeom>
        </p:spPr>
      </p:pic>
      <p:pic>
        <p:nvPicPr>
          <p:cNvPr id="22" name="Εικόνα 21" descr="Εικόνα που περιέχει κείμενο, γραμματοσειρά, λογότυπο, γραφικ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8E09615A-129B-72A7-A1CA-DEB2C5B8FB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4382" y="4622445"/>
            <a:ext cx="2382251" cy="1126456"/>
          </a:xfrm>
          <a:prstGeom prst="rect">
            <a:avLst/>
          </a:prstGeom>
        </p:spPr>
      </p:pic>
      <p:pic>
        <p:nvPicPr>
          <p:cNvPr id="23" name="Εικόνα 22" descr="Description">
            <a:extLst>
              <a:ext uri="{FF2B5EF4-FFF2-40B4-BE49-F238E27FC236}">
                <a16:creationId xmlns:a16="http://schemas.microsoft.com/office/drawing/2014/main" id="{9C3D5741-DBFA-7594-849B-46F8E92F33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6395" y="5666313"/>
            <a:ext cx="1179096" cy="1110034"/>
          </a:xfrm>
          <a:prstGeom prst="rect">
            <a:avLst/>
          </a:prstGeom>
        </p:spPr>
      </p:pic>
      <p:pic>
        <p:nvPicPr>
          <p:cNvPr id="25" name="Εικόνα 24" descr="Εικόνα που περιέχει κείμενο, γραμματοσειρά, λογότυπο, σύμβολο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88989AD9-10C8-C201-C598-39657AA2AB8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08494" y="6013791"/>
            <a:ext cx="2201779" cy="600841"/>
          </a:xfrm>
          <a:prstGeom prst="rect">
            <a:avLst/>
          </a:prstGeom>
        </p:spPr>
      </p:pic>
      <p:pic>
        <p:nvPicPr>
          <p:cNvPr id="2" name="Εικόνα 1" descr="Εικόνα που περιέχει γραμματοσειρά, στιγμιότυπο οθόνης, γραφικά, Μπελ ηλεκτρίκ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F2ACBB9A-DDBE-EB36-956B-ED55015B35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21023" y="5911697"/>
            <a:ext cx="1428750" cy="800100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μματοσειρά, στιγμιότυπο οθόνης, γραφικ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98257B38-F721-5ECE-7F53-C50E9417536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60523" y="6120778"/>
            <a:ext cx="2200688" cy="43379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BE2E44F-2953-4E2F-BFB1-5AEA15EB2E6A}"/>
              </a:ext>
            </a:extLst>
          </p:cNvPr>
          <p:cNvSpPr txBox="1">
            <a:spLocks/>
          </p:cNvSpPr>
          <p:nvPr/>
        </p:nvSpPr>
        <p:spPr>
          <a:xfrm>
            <a:off x="753979" y="70278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Poppins" panose="00000500000000000000" pitchFamily="2" charset="0"/>
              </a:defRPr>
            </a:lvl1pPr>
          </a:lstStyle>
          <a:p>
            <a:r>
              <a:rPr lang="el-GR" dirty="0"/>
              <a:t>Το </a:t>
            </a:r>
            <a:r>
              <a:rPr lang="en-US" dirty="0"/>
              <a:t>EEN </a:t>
            </a:r>
            <a:r>
              <a:rPr lang="el-GR" dirty="0"/>
              <a:t>στην Ελλάδα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8F20181-3760-439F-A7A3-2E43800B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14" y="964144"/>
            <a:ext cx="10515600" cy="1325563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Το </a:t>
            </a:r>
            <a:r>
              <a:rPr lang="en-US" dirty="0">
                <a:solidFill>
                  <a:schemeClr val="tx1"/>
                </a:solidFill>
              </a:rPr>
              <a:t>EEN </a:t>
            </a:r>
            <a:r>
              <a:rPr lang="el-GR" dirty="0">
                <a:solidFill>
                  <a:schemeClr val="tx1"/>
                </a:solidFill>
              </a:rPr>
              <a:t>στην Ελλάδα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95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7E50-B2E7-4CC3-8ED0-D940B858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Πως το EEN </a:t>
            </a:r>
            <a:r>
              <a:rPr lang="el-GR" dirty="0" err="1"/>
              <a:t>Στηριζει</a:t>
            </a:r>
            <a:r>
              <a:rPr lang="el-GR" dirty="0"/>
              <a:t> τις </a:t>
            </a:r>
            <a:r>
              <a:rPr lang="el-GR" dirty="0" err="1"/>
              <a:t>Startups</a:t>
            </a:r>
            <a:r>
              <a:rPr lang="el-GR" dirty="0"/>
              <a:t> στην </a:t>
            </a:r>
            <a:r>
              <a:rPr lang="el-GR" dirty="0" err="1"/>
              <a:t>Πραξη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10F8-3E16-4760-BB3B-741113DF9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095"/>
            <a:ext cx="10515600" cy="41489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🧩 </a:t>
            </a:r>
            <a:r>
              <a:rPr lang="el-GR" b="1" dirty="0"/>
              <a:t>Κύριες Υπηρεσίες: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💡 </a:t>
            </a:r>
            <a:r>
              <a:rPr lang="en-US" i="1" dirty="0"/>
              <a:t>Innovation Support</a:t>
            </a:r>
            <a:r>
              <a:rPr lang="en-US" dirty="0"/>
              <a:t>: coaching, </a:t>
            </a:r>
            <a:r>
              <a:rPr lang="el-GR" dirty="0"/>
              <a:t>αξιολόγηση καινοτομίας, σύνδεση με ερευνητές.</a:t>
            </a:r>
          </a:p>
          <a:p>
            <a:pPr marL="0" indent="0">
              <a:buNone/>
            </a:pPr>
            <a:r>
              <a:rPr lang="en-US" dirty="0"/>
              <a:t>🤝 </a:t>
            </a:r>
            <a:r>
              <a:rPr lang="en-US" i="1" dirty="0"/>
              <a:t>Partnerships</a:t>
            </a:r>
            <a:r>
              <a:rPr lang="en-US" dirty="0"/>
              <a:t>: </a:t>
            </a:r>
            <a:r>
              <a:rPr lang="el-GR" dirty="0"/>
              <a:t>εύρεση συνεργατών για έργα ή εξαγωγές μέσω της πλατφόρμας </a:t>
            </a:r>
            <a:r>
              <a:rPr lang="en-US" dirty="0"/>
              <a:t>EEN.</a:t>
            </a:r>
          </a:p>
          <a:p>
            <a:pPr marL="0" indent="0">
              <a:buNone/>
            </a:pPr>
            <a:r>
              <a:rPr lang="en-US" dirty="0"/>
              <a:t>💼 </a:t>
            </a:r>
            <a:r>
              <a:rPr lang="en-US" i="1" dirty="0"/>
              <a:t>Funding &amp; Proposals</a:t>
            </a:r>
            <a:r>
              <a:rPr lang="en-US" dirty="0"/>
              <a:t>: </a:t>
            </a:r>
            <a:r>
              <a:rPr lang="el-GR" dirty="0"/>
              <a:t>καθοδήγηση για προγράμματα ΕΕ (</a:t>
            </a:r>
            <a:r>
              <a:rPr lang="en-US" dirty="0"/>
              <a:t>Horizon, EIC, EIT).</a:t>
            </a:r>
          </a:p>
          <a:p>
            <a:pPr marL="0" indent="0">
              <a:buNone/>
            </a:pPr>
            <a:r>
              <a:rPr lang="en-US" dirty="0"/>
              <a:t>🌱 </a:t>
            </a:r>
            <a:r>
              <a:rPr lang="en-US" i="1" dirty="0"/>
              <a:t>Sustainability &amp; ESG Support</a:t>
            </a:r>
            <a:r>
              <a:rPr lang="en-US" dirty="0"/>
              <a:t>: </a:t>
            </a:r>
            <a:r>
              <a:rPr lang="el-GR" dirty="0"/>
              <a:t>δράσεις για πράσινη μετάβαση (</a:t>
            </a:r>
            <a:r>
              <a:rPr lang="en-US" dirty="0" err="1"/>
              <a:t>EENergy</a:t>
            </a:r>
            <a:r>
              <a:rPr lang="en-US" dirty="0"/>
              <a:t>, Sustainability Advisors).</a:t>
            </a:r>
          </a:p>
          <a:p>
            <a:pPr marL="0" indent="0">
              <a:buNone/>
            </a:pPr>
            <a:r>
              <a:rPr lang="en-US" dirty="0"/>
              <a:t>🌍 </a:t>
            </a:r>
            <a:r>
              <a:rPr lang="en-US" i="1" dirty="0" err="1"/>
              <a:t>Internationalisation</a:t>
            </a:r>
            <a:r>
              <a:rPr lang="en-US" dirty="0"/>
              <a:t>: </a:t>
            </a:r>
            <a:r>
              <a:rPr lang="el-GR" dirty="0"/>
              <a:t>στήριξη για είσοδο σε νέες αγορές.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5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Δομ</a:t>
            </a:r>
            <a:r>
              <a:rPr lang="en-US" dirty="0" err="1"/>
              <a:t>H</a:t>
            </a:r>
            <a:r>
              <a:rPr dirty="0"/>
              <a:t> </a:t>
            </a:r>
            <a:r>
              <a:rPr dirty="0" err="1"/>
              <a:t>Σεμιν</a:t>
            </a:r>
            <a:r>
              <a:rPr dirty="0"/>
              <a:t>αρ</a:t>
            </a:r>
            <a:r>
              <a:rPr lang="en-US" dirty="0"/>
              <a:t>I</a:t>
            </a:r>
            <a:r>
              <a:rPr dirty="0"/>
              <a:t>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  <a:defRPr sz="1800"/>
            </a:pPr>
            <a:r>
              <a:rPr dirty="0"/>
              <a:t>1️⃣ </a:t>
            </a:r>
            <a:r>
              <a:rPr lang="en-US" dirty="0"/>
              <a:t>  </a:t>
            </a:r>
            <a:r>
              <a:rPr dirty="0" err="1"/>
              <a:t>Εισ</a:t>
            </a:r>
            <a:r>
              <a:rPr dirty="0"/>
              <a:t>αγωγή στην έννοια των startups</a:t>
            </a:r>
          </a:p>
          <a:p>
            <a:pPr marL="0" indent="0">
              <a:spcAft>
                <a:spcPts val="600"/>
              </a:spcAft>
              <a:buNone/>
              <a:defRPr sz="1800"/>
            </a:pPr>
            <a:r>
              <a:rPr dirty="0"/>
              <a:t>2️⃣ </a:t>
            </a:r>
            <a:r>
              <a:rPr lang="en-US" dirty="0"/>
              <a:t>  </a:t>
            </a:r>
            <a:r>
              <a:rPr dirty="0"/>
              <a:t>Από </a:t>
            </a:r>
            <a:r>
              <a:rPr dirty="0" err="1"/>
              <a:t>την</a:t>
            </a:r>
            <a:r>
              <a:rPr dirty="0"/>
              <a:t> </a:t>
            </a:r>
            <a:r>
              <a:rPr dirty="0" err="1"/>
              <a:t>ιδέ</a:t>
            </a:r>
            <a:r>
              <a:rPr dirty="0"/>
              <a:t>α στην πράξη</a:t>
            </a:r>
          </a:p>
          <a:p>
            <a:pPr marL="0" indent="0">
              <a:spcAft>
                <a:spcPts val="600"/>
              </a:spcAft>
              <a:buNone/>
              <a:defRPr sz="1800"/>
            </a:pPr>
            <a:r>
              <a:rPr dirty="0"/>
              <a:t>3️⃣ </a:t>
            </a:r>
            <a:r>
              <a:rPr lang="en-US" dirty="0"/>
              <a:t>  </a:t>
            </a:r>
            <a:r>
              <a:rPr dirty="0"/>
              <a:t>Επ</a:t>
            </a:r>
            <a:r>
              <a:rPr dirty="0" err="1"/>
              <a:t>ιχειρημ</a:t>
            </a:r>
            <a:r>
              <a:rPr dirty="0"/>
              <a:t>ατικά μοντέλα &amp; βιωσιμότητα</a:t>
            </a:r>
          </a:p>
          <a:p>
            <a:pPr marL="0" indent="0">
              <a:spcAft>
                <a:spcPts val="600"/>
              </a:spcAft>
              <a:buNone/>
              <a:defRPr sz="1800"/>
            </a:pPr>
            <a:r>
              <a:rPr dirty="0"/>
              <a:t>4️⃣ </a:t>
            </a:r>
            <a:r>
              <a:rPr lang="en-US" dirty="0"/>
              <a:t>  </a:t>
            </a:r>
            <a:r>
              <a:rPr dirty="0" err="1"/>
              <a:t>Χρημ</a:t>
            </a:r>
            <a:r>
              <a:rPr dirty="0"/>
              <a:t>ατοδότηση &amp; ευρωπαϊκά εργαλεία</a:t>
            </a:r>
          </a:p>
          <a:p>
            <a:pPr marL="0" indent="0">
              <a:spcAft>
                <a:spcPts val="600"/>
              </a:spcAft>
              <a:buNone/>
              <a:defRPr sz="1800"/>
            </a:pPr>
            <a:r>
              <a:rPr dirty="0"/>
              <a:t>5️⃣ </a:t>
            </a:r>
            <a:r>
              <a:rPr lang="en-US" dirty="0"/>
              <a:t>  </a:t>
            </a:r>
            <a:r>
              <a:rPr dirty="0"/>
              <a:t>Κα</a:t>
            </a:r>
            <a:r>
              <a:rPr dirty="0" err="1"/>
              <a:t>ινοτομί</a:t>
            </a:r>
            <a:r>
              <a:rPr dirty="0"/>
              <a:t>α στην αγροδιατροφή</a:t>
            </a:r>
          </a:p>
          <a:p>
            <a:pPr marL="0" indent="0">
              <a:spcAft>
                <a:spcPts val="600"/>
              </a:spcAft>
              <a:buNone/>
              <a:defRPr sz="1800"/>
            </a:pPr>
            <a:r>
              <a:rPr dirty="0"/>
              <a:t>6️⃣</a:t>
            </a:r>
            <a:r>
              <a:rPr lang="en-US" dirty="0"/>
              <a:t>  </a:t>
            </a:r>
            <a:r>
              <a:rPr dirty="0"/>
              <a:t> Case Studies και </a:t>
            </a:r>
            <a:r>
              <a:rPr dirty="0" err="1"/>
              <a:t>συμ</a:t>
            </a:r>
            <a:r>
              <a:rPr dirty="0"/>
              <a:t>περάσματα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97DF-406E-44AE-B01D-AC0C4FCE2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Αν </a:t>
            </a:r>
            <a:r>
              <a:rPr lang="el-GR" sz="3600" dirty="0" err="1"/>
              <a:t>ξεκινουσατε</a:t>
            </a:r>
            <a:r>
              <a:rPr lang="el-GR" sz="3600" dirty="0"/>
              <a:t> μια </a:t>
            </a:r>
            <a:r>
              <a:rPr lang="el-GR" sz="3600" dirty="0" err="1"/>
              <a:t>startup</a:t>
            </a:r>
            <a:r>
              <a:rPr lang="el-GR" sz="3600" dirty="0"/>
              <a:t>, σε ποιον </a:t>
            </a:r>
            <a:r>
              <a:rPr lang="el-GR" sz="3600" dirty="0" err="1"/>
              <a:t>τομεα</a:t>
            </a:r>
            <a:r>
              <a:rPr lang="el-GR" sz="3600" dirty="0"/>
              <a:t> του EEN θα </a:t>
            </a:r>
            <a:r>
              <a:rPr lang="el-GR" sz="3600" dirty="0" err="1"/>
              <a:t>απευθυνοσασταν</a:t>
            </a:r>
            <a:r>
              <a:rPr lang="el-GR" sz="3600" dirty="0"/>
              <a:t> </a:t>
            </a:r>
            <a:r>
              <a:rPr lang="el-GR" sz="3600" dirty="0" err="1"/>
              <a:t>πρωτα</a:t>
            </a:r>
            <a:r>
              <a:rPr lang="el-GR" sz="3600" dirty="0"/>
              <a:t>;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8B965-A21C-4A89-9F67-401BF6279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1️⃣   Χρηματοδότηση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2️⃣   Συνεργασίες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3️⃣   Εκπαίδευση / </a:t>
            </a:r>
            <a:r>
              <a:rPr lang="el-GR" dirty="0" err="1"/>
              <a:t>Mentoring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4️⃣   Διεθνοποίηση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E737C-F93F-4EE5-B695-0E707C160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485" y="2264227"/>
            <a:ext cx="2539093" cy="253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46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0572F-25F4-49B4-9E5B-5FC7642EA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</a:t>
            </a:r>
            <a:r>
              <a:rPr lang="el-GR" dirty="0" err="1"/>
              <a:t>ειναι</a:t>
            </a:r>
            <a:r>
              <a:rPr lang="el-GR" dirty="0"/>
              <a:t> το </a:t>
            </a:r>
            <a:r>
              <a:rPr lang="el-GR" dirty="0" err="1"/>
              <a:t>εργο</a:t>
            </a:r>
            <a:r>
              <a:rPr lang="el-GR" dirty="0"/>
              <a:t> COPILOT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58159-14E3-4F71-B3D1-70583E00B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COPILOT είναι έργο της πρωτοβουλίας EIT HEI </a:t>
            </a:r>
            <a:r>
              <a:rPr lang="el-GR" dirty="0" err="1"/>
              <a:t>Initiative</a:t>
            </a:r>
            <a:r>
              <a:rPr lang="el-GR" dirty="0"/>
              <a:t> (European Institute of </a:t>
            </a:r>
            <a:r>
              <a:rPr lang="el-GR" dirty="0" err="1"/>
              <a:t>Innovation</a:t>
            </a:r>
            <a:r>
              <a:rPr lang="el-GR" dirty="0"/>
              <a:t> &amp; </a:t>
            </a:r>
            <a:r>
              <a:rPr lang="el-GR" dirty="0" err="1"/>
              <a:t>Technology</a:t>
            </a:r>
            <a:r>
              <a:rPr lang="el-GR" dirty="0"/>
              <a:t>).</a:t>
            </a:r>
            <a:endParaRPr lang="en-US" dirty="0"/>
          </a:p>
          <a:p>
            <a:r>
              <a:rPr lang="el-GR" dirty="0"/>
              <a:t>Στόχος του: να ενισχύσει την επιχειρηματική κουλτούρα στα πανεπιστήμια, αναπτύσσοντας δεξιότητες, υποδομές και διασυνδέσεις με τη βιομηχανία.</a:t>
            </a:r>
            <a:endParaRPr lang="en-US" dirty="0"/>
          </a:p>
          <a:p>
            <a:r>
              <a:rPr lang="el-GR" dirty="0"/>
              <a:t>Το έργο ενώνει πανεπιστήμια, ερευνητικά κέντρα και φορείς καινοτομίας από όλη την Ευρώπη.</a:t>
            </a:r>
            <a:endParaRPr lang="en-US" dirty="0"/>
          </a:p>
          <a:p>
            <a:r>
              <a:rPr lang="el-GR" dirty="0"/>
              <a:t>Εφαρμόζει το μοντέλο “</a:t>
            </a:r>
            <a:r>
              <a:rPr lang="el-GR" dirty="0" err="1"/>
              <a:t>From</a:t>
            </a:r>
            <a:r>
              <a:rPr lang="el-GR" dirty="0"/>
              <a:t> </a:t>
            </a:r>
            <a:r>
              <a:rPr lang="el-GR" dirty="0" err="1"/>
              <a:t>Knowledge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Market”.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7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8E2A3-2CAC-433B-9D96-2D122E8B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dirty="0" err="1"/>
              <a:t>Ρολος</a:t>
            </a:r>
            <a:r>
              <a:rPr lang="el-GR" dirty="0"/>
              <a:t> του ΕΚΤ στο COPILOT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8ACF1-5E7B-462D-9917-C3BFF3BA0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/>
              <a:t>Το ΕΚΤ είναι ο εθνικός κόμβος γνώσης, καινοτομίας και επιχειρηματικότητας στην Ελλάδα.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l-GR" dirty="0"/>
              <a:t>Στο COPILOT έχει τον ρόλο: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l-GR" dirty="0"/>
              <a:t>💡 </a:t>
            </a:r>
            <a:r>
              <a:rPr lang="el-GR" dirty="0" err="1"/>
              <a:t>Innovation</a:t>
            </a:r>
            <a:r>
              <a:rPr lang="el-GR" dirty="0"/>
              <a:t> </a:t>
            </a:r>
            <a:r>
              <a:rPr lang="el-GR" dirty="0" err="1"/>
              <a:t>connector</a:t>
            </a:r>
            <a:r>
              <a:rPr lang="el-GR" dirty="0"/>
              <a:t>: σύνδεση του έργου με το Enterprise Europe Network και τις ελληνικές ΜΜΕ.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23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41612-83DA-4C3A-8A9D-344CAD8F1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</a:t>
            </a:r>
            <a:r>
              <a:rPr lang="el-GR" dirty="0" err="1"/>
              <a:t>ΕργαλεΙα</a:t>
            </a:r>
            <a:r>
              <a:rPr lang="el-GR" dirty="0"/>
              <a:t> και τα </a:t>
            </a:r>
            <a:r>
              <a:rPr lang="el-GR" dirty="0" err="1"/>
              <a:t>ΑποτελΕσματα</a:t>
            </a:r>
            <a:r>
              <a:rPr lang="el-GR" dirty="0"/>
              <a:t> του COPILOT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9D340F7-B94C-4340-9508-F2473EB791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73396" y="1728578"/>
            <a:ext cx="10295197" cy="461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📘 </a:t>
            </a:r>
            <a:r>
              <a:rPr lang="en-US" altLang="en-US" sz="1800" b="1" dirty="0">
                <a:latin typeface="Arial" panose="020B0604020202020204" pitchFamily="34" charset="0"/>
              </a:rPr>
              <a:t>COPILOT Innovation Playbook: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οδηγός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γι</a:t>
            </a:r>
            <a:r>
              <a:rPr lang="en-US" altLang="en-US" sz="1800" dirty="0">
                <a:latin typeface="Arial" panose="020B0604020202020204" pitchFamily="34" charset="0"/>
              </a:rPr>
              <a:t>α ανάπτυξη καινοτομίας στα πανεπιστήμια.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🧩 </a:t>
            </a:r>
            <a:r>
              <a:rPr lang="en-US" altLang="en-US" sz="1800" b="1" dirty="0">
                <a:latin typeface="Arial" panose="020B0604020202020204" pitchFamily="34" charset="0"/>
              </a:rPr>
              <a:t>SECT Courses:</a:t>
            </a:r>
            <a:r>
              <a:rPr lang="en-US" altLang="en-US" sz="1800" dirty="0">
                <a:latin typeface="Arial" panose="020B0604020202020204" pitchFamily="34" charset="0"/>
              </a:rPr>
              <a:t> π</a:t>
            </a:r>
            <a:r>
              <a:rPr lang="en-US" altLang="en-US" sz="1800" dirty="0" err="1">
                <a:latin typeface="Arial" panose="020B0604020202020204" pitchFamily="34" charset="0"/>
              </a:rPr>
              <a:t>ιστο</a:t>
            </a:r>
            <a:r>
              <a:rPr lang="en-US" altLang="en-US" sz="1800" dirty="0">
                <a:latin typeface="Arial" panose="020B0604020202020204" pitchFamily="34" charset="0"/>
              </a:rPr>
              <a:t>ποιημένα μαθήματα επιχειρηματικότητας και μεταφοράς τεχνολογίας.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👥 </a:t>
            </a:r>
            <a:r>
              <a:rPr lang="en-US" altLang="en-US" sz="1800" b="1" dirty="0">
                <a:latin typeface="Arial" panose="020B0604020202020204" pitchFamily="34" charset="0"/>
              </a:rPr>
              <a:t>Train-the-Trainer Workshops: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εκ</a:t>
            </a:r>
            <a:r>
              <a:rPr lang="en-US" altLang="en-US" sz="1800" dirty="0">
                <a:latin typeface="Arial" panose="020B0604020202020204" pitchFamily="34" charset="0"/>
              </a:rPr>
              <a:t>παίδευση προσωπικού πανεπιστημίων στη μεθοδολογία coaching &amp; mentoring.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🌐 </a:t>
            </a:r>
            <a:r>
              <a:rPr lang="en-US" altLang="en-US" sz="1800" b="1" dirty="0">
                <a:latin typeface="Arial" panose="020B0604020202020204" pitchFamily="34" charset="0"/>
              </a:rPr>
              <a:t>Online Platform: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δι</a:t>
            </a:r>
            <a:r>
              <a:rPr lang="en-US" altLang="en-US" sz="1800" dirty="0">
                <a:latin typeface="Arial" panose="020B0604020202020204" pitchFamily="34" charset="0"/>
              </a:rPr>
              <a:t>αδραστικό εργαλείο για δημιουργία, αξιολόγηση και παρακολούθηση επιχειρηματικών projects.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🏆 </a:t>
            </a:r>
            <a:r>
              <a:rPr lang="en-US" altLang="en-US" sz="1800" b="1" dirty="0">
                <a:latin typeface="Arial" panose="020B0604020202020204" pitchFamily="34" charset="0"/>
              </a:rPr>
              <a:t>Impact: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2000 </a:t>
            </a:r>
            <a:r>
              <a:rPr lang="en-US" altLang="en-US" sz="1800" dirty="0" err="1">
                <a:latin typeface="Arial" panose="020B0604020202020204" pitchFamily="34" charset="0"/>
              </a:rPr>
              <a:t>συμμετέχοντες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σε</a:t>
            </a:r>
            <a:r>
              <a:rPr lang="en-US" altLang="en-US" sz="1800" dirty="0">
                <a:latin typeface="Arial" panose="020B0604020202020204" pitchFamily="34" charset="0"/>
              </a:rPr>
              <a:t> trainings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100 πα</a:t>
            </a:r>
            <a:r>
              <a:rPr lang="en-US" altLang="en-US" sz="1800" dirty="0" err="1">
                <a:latin typeface="Arial" panose="020B0604020202020204" pitchFamily="34" charset="0"/>
              </a:rPr>
              <a:t>νε</a:t>
            </a:r>
            <a:r>
              <a:rPr lang="en-US" altLang="en-US" sz="1800" dirty="0">
                <a:latin typeface="Arial" panose="020B0604020202020204" pitchFamily="34" charset="0"/>
              </a:rPr>
              <a:t>πιστημιακές ομάδες υποστηρίχθηκαν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15 </a:t>
            </a:r>
            <a:r>
              <a:rPr lang="en-US" altLang="en-US" sz="1800" dirty="0" err="1">
                <a:latin typeface="Arial" panose="020B0604020202020204" pitchFamily="34" charset="0"/>
              </a:rPr>
              <a:t>νέ</a:t>
            </a:r>
            <a:r>
              <a:rPr lang="en-US" altLang="en-US" sz="1800" dirty="0">
                <a:latin typeface="Arial" panose="020B0604020202020204" pitchFamily="34" charset="0"/>
              </a:rPr>
              <a:t>α πανεπιστημιακά προγράμματα ενσωμάτωσαν τη μεθοδολογία COPILOT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36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A191C-7499-45A6-BFFD-4F5ABDE0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“Ποια </a:t>
            </a:r>
            <a:r>
              <a:rPr lang="el-GR" sz="3600" dirty="0" err="1"/>
              <a:t>δεξιοτητα</a:t>
            </a:r>
            <a:r>
              <a:rPr lang="el-GR" sz="3600" dirty="0"/>
              <a:t> </a:t>
            </a:r>
            <a:r>
              <a:rPr lang="el-GR" sz="3600" dirty="0" err="1"/>
              <a:t>θεωρειτε</a:t>
            </a:r>
            <a:r>
              <a:rPr lang="el-GR" sz="3600" dirty="0"/>
              <a:t> πιο </a:t>
            </a:r>
            <a:r>
              <a:rPr lang="el-GR" sz="3600" dirty="0" err="1"/>
              <a:t>σημαντικη</a:t>
            </a:r>
            <a:r>
              <a:rPr lang="el-GR" sz="3600" dirty="0"/>
              <a:t> για </a:t>
            </a:r>
            <a:r>
              <a:rPr lang="el-GR" sz="3600" dirty="0" err="1"/>
              <a:t>εναν</a:t>
            </a:r>
            <a:r>
              <a:rPr lang="el-GR" sz="3600" dirty="0"/>
              <a:t> </a:t>
            </a:r>
            <a:r>
              <a:rPr lang="el-GR" sz="3600" dirty="0" err="1"/>
              <a:t>νεο</a:t>
            </a:r>
            <a:r>
              <a:rPr lang="el-GR" sz="3600" dirty="0"/>
              <a:t> </a:t>
            </a:r>
            <a:r>
              <a:rPr lang="el-GR" sz="3600" dirty="0" err="1"/>
              <a:t>επιχειρηματια</a:t>
            </a:r>
            <a:r>
              <a:rPr lang="el-GR" sz="3600" dirty="0"/>
              <a:t>;”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4E3F2-05FF-4FE7-B1D6-F4C8E4DD1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dirty="0"/>
              <a:t>1️⃣   Δημιουργικότητα</a:t>
            </a:r>
            <a:br>
              <a:rPr lang="el-GR" dirty="0"/>
            </a:br>
            <a:r>
              <a:rPr lang="el-GR" dirty="0"/>
              <a:t>2️⃣   Επίλυση προβλημάτων</a:t>
            </a:r>
            <a:br>
              <a:rPr lang="el-GR" dirty="0"/>
            </a:br>
            <a:r>
              <a:rPr lang="el-GR" dirty="0"/>
              <a:t>3️⃣   Δικτύωση</a:t>
            </a:r>
            <a:br>
              <a:rPr lang="el-GR" dirty="0"/>
            </a:br>
            <a:r>
              <a:rPr lang="el-GR" dirty="0"/>
              <a:t>4️⃣   Ανθεκτικότητα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26559C-4318-4377-B80D-5CA8A694E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936" y="2027975"/>
            <a:ext cx="2535316" cy="253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10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E51FE-2851-491C-958B-64FD3FF9A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</a:t>
            </a:r>
            <a:r>
              <a:rPr lang="el-GR" dirty="0" err="1"/>
              <a:t>ειναι</a:t>
            </a:r>
            <a:r>
              <a:rPr lang="el-GR" dirty="0"/>
              <a:t> </a:t>
            </a:r>
            <a:r>
              <a:rPr lang="el-GR" dirty="0" err="1"/>
              <a:t>Καινοτομια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551114-C353-4441-BABD-2DD8FC505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6897" y="2213541"/>
            <a:ext cx="3023733" cy="30237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DEE8B6-81B9-4D4D-A423-C5199FC4041B}"/>
              </a:ext>
            </a:extLst>
          </p:cNvPr>
          <p:cNvSpPr/>
          <p:nvPr/>
        </p:nvSpPr>
        <p:spPr>
          <a:xfrm>
            <a:off x="3296309" y="5701442"/>
            <a:ext cx="4898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https://app.sli.do/event/j72rzs26Z2r6mFa1trKuCN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209A97-7C71-45BC-B528-62C2F5E2DF9B}"/>
              </a:ext>
            </a:extLst>
          </p:cNvPr>
          <p:cNvSpPr/>
          <p:nvPr/>
        </p:nvSpPr>
        <p:spPr>
          <a:xfrm>
            <a:off x="8528888" y="3619007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# </a:t>
            </a:r>
            <a:r>
              <a:rPr lang="en-US" dirty="0"/>
              <a:t>9799840</a:t>
            </a:r>
          </a:p>
        </p:txBody>
      </p:sp>
    </p:spTree>
    <p:extLst>
      <p:ext uri="{BB962C8B-B14F-4D97-AF65-F5344CB8AC3E}">
        <p14:creationId xmlns:p14="http://schemas.microsoft.com/office/powerpoint/2010/main" val="210441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E51FE-2851-491C-958B-64FD3FF9A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</a:t>
            </a:r>
            <a:r>
              <a:rPr lang="el-GR" dirty="0" err="1"/>
              <a:t>ειναι</a:t>
            </a:r>
            <a:r>
              <a:rPr lang="el-GR" dirty="0"/>
              <a:t> </a:t>
            </a:r>
            <a:r>
              <a:rPr lang="el-GR"/>
              <a:t>Καινοτομια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D4CB3-59C9-4022-A71C-9DF4DEC25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Καινοτομία προϊόντος</a:t>
            </a:r>
          </a:p>
          <a:p>
            <a:r>
              <a:rPr lang="el-GR" dirty="0"/>
              <a:t>Καινοτομία Διαδικασίας και </a:t>
            </a:r>
            <a:r>
              <a:rPr lang="en-US" dirty="0"/>
              <a:t>Logistics</a:t>
            </a:r>
          </a:p>
          <a:p>
            <a:r>
              <a:rPr lang="el-GR" dirty="0"/>
              <a:t>Καινοτομία στο </a:t>
            </a:r>
            <a:r>
              <a:rPr lang="en-US" dirty="0"/>
              <a:t>Marketing </a:t>
            </a:r>
            <a:r>
              <a:rPr lang="el-GR" dirty="0"/>
              <a:t>και το </a:t>
            </a:r>
            <a:r>
              <a:rPr lang="en-US" dirty="0"/>
              <a:t>Branding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01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6590-8AAC-455B-AF10-0285717E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dirty="0" err="1"/>
              <a:t>ΑγροδιατροφΗ</a:t>
            </a:r>
            <a:r>
              <a:rPr lang="el-GR" dirty="0"/>
              <a:t> ως </a:t>
            </a:r>
            <a:r>
              <a:rPr lang="el-GR" dirty="0" err="1"/>
              <a:t>ΠεδΙο</a:t>
            </a:r>
            <a:r>
              <a:rPr lang="el-GR" dirty="0"/>
              <a:t> </a:t>
            </a:r>
            <a:r>
              <a:rPr lang="el-GR" dirty="0" err="1"/>
              <a:t>ΚαινοτομΙας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0ED52-3EC2-43A6-AE85-55E8DEA9D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l-GR" dirty="0"/>
              <a:t>Η </a:t>
            </a:r>
            <a:r>
              <a:rPr lang="el-GR" dirty="0" err="1"/>
              <a:t>αγροδιατροφή</a:t>
            </a:r>
            <a:r>
              <a:rPr lang="el-GR" dirty="0"/>
              <a:t> αποτελεί έναν από τους πιο δυναμικούς και κρίσιμους τομείς της καινοτομίας.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l-GR" dirty="0"/>
              <a:t>Οι νέες προκλήσεις (κλιματική κρίση, ενεργειακό κόστος, επισιτιστική ασφάλεια) δημιουργούν νέες ευκαιρίες.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l-GR" dirty="0"/>
              <a:t>Κλειδιά αλλαγής:🌱 Ψηφιακές τεχνολογίες (AI, </a:t>
            </a:r>
            <a:r>
              <a:rPr lang="el-GR" dirty="0" err="1"/>
              <a:t>IoT</a:t>
            </a:r>
            <a:r>
              <a:rPr lang="el-GR" dirty="0"/>
              <a:t>, </a:t>
            </a:r>
            <a:r>
              <a:rPr lang="el-GR" dirty="0" err="1"/>
              <a:t>Big</a:t>
            </a:r>
            <a:r>
              <a:rPr lang="el-GR" dirty="0"/>
              <a:t> </a:t>
            </a:r>
            <a:r>
              <a:rPr lang="el-GR" dirty="0" err="1"/>
              <a:t>Data</a:t>
            </a:r>
            <a:r>
              <a:rPr lang="el-GR" dirty="0"/>
              <a:t>)🌍 Κυκλική και πράσινη οικονομία🧬 Βιοτεχνολογία και νέες πηγές τροφίμων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l-GR" dirty="0"/>
              <a:t>Ο στόχος: βιώσιμη παραγωγή – ποιότητα – ανθεκτικότητα.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7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99C5-D962-4FD9-B0B9-98E2ACC4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ΑπΟ</a:t>
            </a:r>
            <a:r>
              <a:rPr lang="el-GR" dirty="0"/>
              <a:t> την </a:t>
            </a:r>
            <a:r>
              <a:rPr lang="el-GR" dirty="0" err="1"/>
              <a:t>παραδοσιακΗ</a:t>
            </a:r>
            <a:r>
              <a:rPr lang="el-GR" dirty="0"/>
              <a:t> </a:t>
            </a:r>
            <a:r>
              <a:rPr lang="el-GR" dirty="0" err="1"/>
              <a:t>παραγωγΗ</a:t>
            </a:r>
            <a:r>
              <a:rPr lang="el-GR" dirty="0"/>
              <a:t> στη </a:t>
            </a:r>
            <a:r>
              <a:rPr lang="el-GR" dirty="0" err="1"/>
              <a:t>βιΗσιμη</a:t>
            </a:r>
            <a:r>
              <a:rPr lang="el-GR" dirty="0"/>
              <a:t>, “έξυπνη” </a:t>
            </a:r>
            <a:r>
              <a:rPr lang="el-GR" dirty="0" err="1"/>
              <a:t>γεωργΙα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C59B8-2D2C-4C5D-9904-07A08E082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Ψηφιακός Μετασχηματισμός στη Γεωργία</a:t>
            </a:r>
          </a:p>
          <a:p>
            <a:r>
              <a:rPr lang="el-GR" dirty="0"/>
              <a:t>Τεχνητή Νοημοσύνη (AI) στην Αγροτική Παραγωγή</a:t>
            </a:r>
          </a:p>
          <a:p>
            <a:r>
              <a:rPr lang="el-GR" dirty="0"/>
              <a:t>Βιοτεχνολογία και </a:t>
            </a:r>
            <a:r>
              <a:rPr lang="el-GR" dirty="0" err="1"/>
              <a:t>Νανοτεχνολογία</a:t>
            </a:r>
            <a:endParaRPr lang="el-GR" dirty="0"/>
          </a:p>
          <a:p>
            <a:r>
              <a:rPr lang="el-GR" dirty="0"/>
              <a:t>Έξυπνη συσκευασία</a:t>
            </a:r>
          </a:p>
          <a:p>
            <a:r>
              <a:rPr lang="el-GR" dirty="0"/>
              <a:t>Κυκλική Οικονομία και </a:t>
            </a:r>
            <a:r>
              <a:rPr lang="el-GR" dirty="0" err="1"/>
              <a:t>Zero</a:t>
            </a:r>
            <a:r>
              <a:rPr lang="el-GR" dirty="0"/>
              <a:t> </a:t>
            </a:r>
            <a:r>
              <a:rPr lang="el-GR" dirty="0" err="1"/>
              <a:t>Waste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31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CFF3-78B7-4602-8F7A-A8D505E7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812"/>
            <a:ext cx="10515600" cy="1325563"/>
          </a:xfrm>
        </p:spPr>
        <p:txBody>
          <a:bodyPr>
            <a:noAutofit/>
          </a:bodyPr>
          <a:lstStyle/>
          <a:p>
            <a:r>
              <a:rPr lang="el-GR" sz="3200" dirty="0"/>
              <a:t>Σε ποιον </a:t>
            </a:r>
            <a:r>
              <a:rPr lang="el-GR" sz="3200" dirty="0" err="1"/>
              <a:t>τομΕα</a:t>
            </a:r>
            <a:r>
              <a:rPr lang="el-GR" sz="3200" dirty="0"/>
              <a:t> </a:t>
            </a:r>
            <a:r>
              <a:rPr lang="el-GR" sz="3200" dirty="0" err="1"/>
              <a:t>πιστεΥετε</a:t>
            </a:r>
            <a:r>
              <a:rPr lang="el-GR" sz="3200" dirty="0"/>
              <a:t> </a:t>
            </a:r>
            <a:r>
              <a:rPr lang="el-GR" sz="3200" dirty="0" err="1"/>
              <a:t>Οτι</a:t>
            </a:r>
            <a:r>
              <a:rPr lang="el-GR" sz="3200" dirty="0"/>
              <a:t> η </a:t>
            </a:r>
            <a:r>
              <a:rPr lang="el-GR" sz="3200" dirty="0" err="1"/>
              <a:t>καινοτομΙα</a:t>
            </a:r>
            <a:r>
              <a:rPr lang="el-GR" sz="3200" dirty="0"/>
              <a:t> </a:t>
            </a:r>
            <a:r>
              <a:rPr lang="el-GR" sz="3200" dirty="0" err="1"/>
              <a:t>Εχει</a:t>
            </a:r>
            <a:r>
              <a:rPr lang="el-GR" sz="3200" dirty="0"/>
              <a:t> τη </a:t>
            </a:r>
            <a:r>
              <a:rPr lang="el-GR" sz="3200" dirty="0" err="1"/>
              <a:t>μεγαλΥτερη</a:t>
            </a:r>
            <a:r>
              <a:rPr lang="el-GR" sz="3200" dirty="0"/>
              <a:t> </a:t>
            </a:r>
            <a:r>
              <a:rPr lang="el-GR" sz="3200" dirty="0" err="1"/>
              <a:t>δυναμικΗ</a:t>
            </a:r>
            <a:r>
              <a:rPr lang="el-GR" sz="3200" dirty="0"/>
              <a:t> για την </a:t>
            </a:r>
            <a:r>
              <a:rPr lang="el-GR" sz="3200" dirty="0" err="1"/>
              <a:t>επΟμενη</a:t>
            </a:r>
            <a:r>
              <a:rPr lang="el-GR" sz="3200" dirty="0"/>
              <a:t> </a:t>
            </a:r>
            <a:r>
              <a:rPr lang="el-GR" sz="3200" dirty="0" err="1"/>
              <a:t>δεκαετΙα</a:t>
            </a:r>
            <a:r>
              <a:rPr lang="el-GR" sz="3200" dirty="0"/>
              <a:t>;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A7EB7-41C3-4635-BDA0-2894523A3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dirty="0"/>
              <a:t>1️⃣   Ψηφιακές τεχνολογίες</a:t>
            </a:r>
            <a:br>
              <a:rPr lang="el-GR" dirty="0"/>
            </a:br>
            <a:r>
              <a:rPr lang="el-GR" dirty="0"/>
              <a:t>2️⃣   Κυκλική οικονομία</a:t>
            </a:r>
            <a:br>
              <a:rPr lang="el-GR" dirty="0"/>
            </a:br>
            <a:r>
              <a:rPr lang="el-GR" dirty="0"/>
              <a:t>3️⃣   Νέα προϊόντα / υλικά</a:t>
            </a:r>
            <a:br>
              <a:rPr lang="el-GR" dirty="0"/>
            </a:br>
            <a:r>
              <a:rPr lang="el-GR" dirty="0"/>
              <a:t>4️⃣   </a:t>
            </a:r>
            <a:r>
              <a:rPr lang="el-GR" dirty="0" err="1"/>
              <a:t>Branding</a:t>
            </a:r>
            <a:r>
              <a:rPr lang="el-GR" dirty="0"/>
              <a:t> &amp; </a:t>
            </a:r>
            <a:r>
              <a:rPr lang="el-GR" dirty="0" err="1"/>
              <a:t>marketing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6740C-2DFD-4D77-906D-A21A22EF8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925" y="2305594"/>
            <a:ext cx="2246812" cy="22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81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BB13-3889-4581-8ED3-EB52E0B8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n-US" dirty="0"/>
              <a:t>E</a:t>
            </a:r>
            <a:r>
              <a:rPr lang="el-GR" dirty="0" err="1"/>
              <a:t>ννοια</a:t>
            </a:r>
            <a:r>
              <a:rPr lang="el-GR" dirty="0"/>
              <a:t> της </a:t>
            </a:r>
            <a:r>
              <a:rPr lang="el-GR" dirty="0" err="1"/>
              <a:t>νεοφυο</a:t>
            </a:r>
            <a:r>
              <a:rPr lang="en-US" dirty="0"/>
              <a:t>Y</a:t>
            </a:r>
            <a:r>
              <a:rPr lang="el-GR" dirty="0"/>
              <a:t>ς </a:t>
            </a:r>
            <a:r>
              <a:rPr lang="el-GR" dirty="0" err="1"/>
              <a:t>επιχε</a:t>
            </a:r>
            <a:r>
              <a:rPr lang="en-US" dirty="0"/>
              <a:t>I</a:t>
            </a:r>
            <a:r>
              <a:rPr lang="el-GR" dirty="0" err="1"/>
              <a:t>ρησης</a:t>
            </a:r>
            <a:r>
              <a:rPr lang="el-GR" dirty="0"/>
              <a:t> και η </a:t>
            </a:r>
            <a:r>
              <a:rPr lang="el-GR" dirty="0" err="1"/>
              <a:t>σημασ</a:t>
            </a:r>
            <a:r>
              <a:rPr lang="en-US" dirty="0"/>
              <a:t>I</a:t>
            </a:r>
            <a:r>
              <a:rPr lang="el-GR" dirty="0"/>
              <a:t>α της για την αν</a:t>
            </a:r>
            <a:r>
              <a:rPr lang="en-US" dirty="0"/>
              <a:t>A</a:t>
            </a:r>
            <a:r>
              <a:rPr lang="el-GR" dirty="0" err="1"/>
              <a:t>πτυξη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43B5C-9577-440B-9C90-B0B5BF828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Μια </a:t>
            </a:r>
            <a:r>
              <a:rPr lang="el-GR" dirty="0" err="1"/>
              <a:t>startup</a:t>
            </a:r>
            <a:r>
              <a:rPr lang="el-GR" dirty="0"/>
              <a:t> είναι μια επιχείρηση που επιδιώκει ταχεία ανάπτυξη με βάση μια καινοτόμα ιδέα ή τεχνολογία</a:t>
            </a:r>
            <a:endParaRPr lang="en-US" dirty="0"/>
          </a:p>
          <a:p>
            <a:r>
              <a:rPr lang="el-GR" dirty="0"/>
              <a:t>Χαρακτηρίζεται από αναζήτηση </a:t>
            </a:r>
            <a:r>
              <a:rPr lang="el-GR" dirty="0" err="1"/>
              <a:t>επαναλήψιμου</a:t>
            </a:r>
            <a:r>
              <a:rPr lang="el-GR" dirty="0"/>
              <a:t> και επεκτάσιμου επιχειρηματικού μοντέλου</a:t>
            </a:r>
            <a:endParaRPr lang="en-US" dirty="0"/>
          </a:p>
          <a:p>
            <a:r>
              <a:rPr lang="el-GR" dirty="0"/>
              <a:t>Συνδυάζει ερευνητικό υπόβαθρο, καινοτομία και επιχειρηματικό ρίσκο</a:t>
            </a:r>
          </a:p>
          <a:p>
            <a:r>
              <a:rPr lang="el-GR" dirty="0"/>
              <a:t>Στον </a:t>
            </a:r>
            <a:r>
              <a:rPr lang="el-GR" dirty="0" err="1"/>
              <a:t>αγροδιατροφικό</a:t>
            </a:r>
            <a:r>
              <a:rPr lang="el-GR" dirty="0"/>
              <a:t> τομέα, οι </a:t>
            </a:r>
            <a:r>
              <a:rPr lang="el-GR" dirty="0" err="1"/>
              <a:t>startups</a:t>
            </a:r>
            <a:r>
              <a:rPr lang="el-GR" dirty="0"/>
              <a:t> επιδιώκουν βιώσιμες λύσεις σε παραγωγή, επεξεργασία, συσκευασία και διανομή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424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20C4-5F97-44A4-BDF8-8BD35A5F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76909-C175-4AFB-9EB4-DB7987E49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72A1B-797C-41DC-992D-E2BD673D6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1651613"/>
            <a:ext cx="6563684" cy="47797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C6A45B-D3E6-4509-9120-4B4F2F197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356" y="1651613"/>
            <a:ext cx="6563684" cy="467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68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D0E5-80DE-4E1B-9C9A-E873D9127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Μαθ</a:t>
            </a:r>
            <a:r>
              <a:rPr lang="en-US" dirty="0"/>
              <a:t>h</a:t>
            </a:r>
            <a:r>
              <a:rPr lang="el-GR" dirty="0" err="1"/>
              <a:t>ματα</a:t>
            </a:r>
            <a:r>
              <a:rPr lang="el-GR" dirty="0"/>
              <a:t> </a:t>
            </a:r>
            <a:r>
              <a:rPr lang="el-GR" dirty="0" err="1"/>
              <a:t>Επιτυχ</a:t>
            </a:r>
            <a:r>
              <a:rPr lang="en-US" dirty="0" err="1"/>
              <a:t>i</a:t>
            </a:r>
            <a:r>
              <a:rPr lang="el-GR" dirty="0"/>
              <a:t>ας </a:t>
            </a:r>
            <a:r>
              <a:rPr lang="el-GR" dirty="0" err="1"/>
              <a:t>απ</a:t>
            </a:r>
            <a:r>
              <a:rPr lang="en-US" dirty="0"/>
              <a:t>o</a:t>
            </a:r>
            <a:r>
              <a:rPr lang="el-GR" dirty="0"/>
              <a:t> τα </a:t>
            </a:r>
            <a:r>
              <a:rPr lang="el-GR" dirty="0" err="1"/>
              <a:t>Case</a:t>
            </a:r>
            <a:r>
              <a:rPr lang="el-GR" dirty="0"/>
              <a:t> </a:t>
            </a:r>
            <a:r>
              <a:rPr lang="el-GR" dirty="0" err="1"/>
              <a:t>Studies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769DACD-7F04-4737-A362-AA368A02BC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914869"/>
              </p:ext>
            </p:extLst>
          </p:nvPr>
        </p:nvGraphicFramePr>
        <p:xfrm>
          <a:off x="1981200" y="2227031"/>
          <a:ext cx="8229600" cy="329184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3698542305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7587000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l-GR" b="1" dirty="0">
                          <a:solidFill>
                            <a:srgbClr val="00B050"/>
                          </a:solidFill>
                        </a:rPr>
                        <a:t>Παράγοντας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>
                          <a:solidFill>
                            <a:srgbClr val="00B050"/>
                          </a:solidFill>
                        </a:rPr>
                        <a:t>Τι δείχνουν τα παραδείγματα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41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 b="1" dirty="0"/>
                        <a:t>Καινοτομία με σκοπό</a:t>
                      </a:r>
                      <a:endParaRPr lang="el-G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Όλες λύνουν ένα υπαρκτό πρόβλημα της αγοράς.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256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 b="1"/>
                        <a:t>Συνεργασίες</a:t>
                      </a:r>
                      <a:endParaRPr lang="el-G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Διασύνδεση με πανεπιστήμια, ερευνητικά κέντρα, EEN, EIT Food.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388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 b="1"/>
                        <a:t>Χρηματοδότηση</a:t>
                      </a:r>
                      <a:endParaRPr lang="el-G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Πρόσβαση σε μικτά κεφάλαια (VC, grants, EIT).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018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 b="1"/>
                        <a:t>Ανθεκτικότητα</a:t>
                      </a:r>
                      <a:endParaRPr lang="el-G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Προσαρμογή σε νέες συνθήκες αγοράς &amp; τεχνολογίας.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648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 b="1"/>
                        <a:t>Εξωστρέφεια</a:t>
                      </a:r>
                      <a:endParaRPr lang="el-G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Διεθνής στόχευση από την αρχή.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781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283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9540-9FCF-48B0-AF6E-AD88DF1E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Ανακεφαλα</a:t>
            </a:r>
            <a:r>
              <a:rPr lang="en-US" dirty="0" err="1"/>
              <a:t>i</a:t>
            </a:r>
            <a:r>
              <a:rPr lang="el-GR" dirty="0" err="1"/>
              <a:t>ωση</a:t>
            </a:r>
            <a:r>
              <a:rPr lang="el-GR" dirty="0"/>
              <a:t> &amp; </a:t>
            </a:r>
            <a:r>
              <a:rPr lang="el-GR" dirty="0" err="1"/>
              <a:t>Σημε</a:t>
            </a:r>
            <a:r>
              <a:rPr lang="en-US" dirty="0" err="1"/>
              <a:t>i</a:t>
            </a:r>
            <a:r>
              <a:rPr lang="el-GR" dirty="0"/>
              <a:t>α-</a:t>
            </a:r>
            <a:r>
              <a:rPr lang="el-GR" dirty="0" err="1"/>
              <a:t>Κλειδι</a:t>
            </a:r>
            <a:r>
              <a:rPr lang="en-US" dirty="0"/>
              <a:t>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31FA0-4AF6-4ECA-961C-95CF2B1A1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1113"/>
            <a:ext cx="10578737" cy="4791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Περιεχόμενο: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🔹 Οι </a:t>
            </a:r>
            <a:r>
              <a:rPr lang="el-GR" dirty="0" err="1"/>
              <a:t>startups</a:t>
            </a:r>
            <a:r>
              <a:rPr lang="el-GR" dirty="0"/>
              <a:t> είναι ο πιο ζωντανός μηχανισμός καινοτομίας στην </a:t>
            </a:r>
            <a:r>
              <a:rPr lang="el-GR" dirty="0" err="1"/>
              <a:t>αγροδιατροφή</a:t>
            </a:r>
            <a:r>
              <a:rPr lang="el-GR" dirty="0"/>
              <a:t>.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🔹 Η επιτυχία στηρίζεται σε ρεαλισμό, προετοιμασία και συνεργασίες.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🔹 Η καινοτομία δεν είναι μόνο τεχνολογία – είναι νοοτροπία.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🔹 Τα ευρωπαϊκά εργαλεία (EEN, COPILOT, EIT Food) ανοίγουν δρόμους ανάπτυξης.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🔹 Η βιωσιμότητα και η κοινωνική υπευθυνότητα αποτελούν αναπόσπαστο μέρος κάθε σύγχρονης επιχείρησης.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831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D01D-D9AD-4557-8E3A-395805A11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Ποια </a:t>
            </a:r>
            <a:r>
              <a:rPr lang="el-GR" dirty="0" err="1"/>
              <a:t>ειναι</a:t>
            </a:r>
            <a:r>
              <a:rPr lang="el-GR" dirty="0"/>
              <a:t> τα </a:t>
            </a:r>
            <a:r>
              <a:rPr lang="el-GR" dirty="0" err="1"/>
              <a:t>κλειδια</a:t>
            </a:r>
            <a:r>
              <a:rPr lang="el-GR" dirty="0"/>
              <a:t> της </a:t>
            </a:r>
            <a:r>
              <a:rPr lang="el-GR" dirty="0" err="1"/>
              <a:t>επιτυχιασ</a:t>
            </a:r>
            <a:r>
              <a:rPr lang="el-GR" dirty="0"/>
              <a:t> </a:t>
            </a:r>
            <a:r>
              <a:rPr lang="el-GR" dirty="0" err="1"/>
              <a:t>μιασ</a:t>
            </a:r>
            <a:r>
              <a:rPr lang="el-GR" dirty="0"/>
              <a:t> </a:t>
            </a:r>
            <a:r>
              <a:rPr lang="el-GR" dirty="0" err="1"/>
              <a:t>αγροτικησ</a:t>
            </a:r>
            <a:r>
              <a:rPr lang="el-GR" dirty="0"/>
              <a:t> </a:t>
            </a:r>
            <a:r>
              <a:rPr lang="en-US" dirty="0"/>
              <a:t>startup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EBB5-3332-4D1E-8560-5A413F6B9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7804F2-333A-4CC1-ACA1-335DFF472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936" y="2396404"/>
            <a:ext cx="3412127" cy="34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830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C6D2B-40E3-4116-A142-5B1F5AA4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5 </a:t>
            </a:r>
            <a:r>
              <a:rPr lang="el-GR" dirty="0" err="1"/>
              <a:t>Κλειδι</a:t>
            </a:r>
            <a:r>
              <a:rPr lang="en-US" dirty="0"/>
              <a:t>A</a:t>
            </a:r>
            <a:r>
              <a:rPr lang="el-GR" dirty="0"/>
              <a:t> </a:t>
            </a:r>
            <a:r>
              <a:rPr lang="el-GR" dirty="0" err="1"/>
              <a:t>Επιτυχ</a:t>
            </a:r>
            <a:r>
              <a:rPr lang="en-US" dirty="0"/>
              <a:t>I</a:t>
            </a:r>
            <a:r>
              <a:rPr lang="el-GR" dirty="0"/>
              <a:t>ας </a:t>
            </a:r>
            <a:br>
              <a:rPr lang="en-US" dirty="0"/>
            </a:br>
            <a:r>
              <a:rPr lang="el-GR" dirty="0"/>
              <a:t>μιας Αγροτικής </a:t>
            </a:r>
            <a:r>
              <a:rPr lang="el-GR" dirty="0" err="1"/>
              <a:t>Startup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035A4-5073-4B3D-9836-BE3F9CF80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dirty="0"/>
              <a:t>1️⃣ </a:t>
            </a:r>
            <a:r>
              <a:rPr lang="en-US" dirty="0"/>
              <a:t>  </a:t>
            </a:r>
            <a:r>
              <a:rPr lang="el-GR" dirty="0"/>
              <a:t>Ιδέα με κοινωνική και περιβαλλοντική αξία</a:t>
            </a:r>
            <a:br>
              <a:rPr lang="el-GR" dirty="0"/>
            </a:br>
            <a:r>
              <a:rPr lang="el-GR" dirty="0"/>
              <a:t>2️⃣ </a:t>
            </a:r>
            <a:r>
              <a:rPr lang="en-US" dirty="0"/>
              <a:t>  </a:t>
            </a:r>
            <a:r>
              <a:rPr lang="el-GR" dirty="0"/>
              <a:t>Ομάδα με κοινό όραμα και ποικιλία δεξιοτήτων</a:t>
            </a:r>
            <a:br>
              <a:rPr lang="el-GR" dirty="0"/>
            </a:br>
            <a:r>
              <a:rPr lang="el-GR" dirty="0"/>
              <a:t>3️⃣ </a:t>
            </a:r>
            <a:r>
              <a:rPr lang="en-US" dirty="0"/>
              <a:t>  </a:t>
            </a:r>
            <a:r>
              <a:rPr lang="el-GR" dirty="0"/>
              <a:t>Σαφές και ευέλικτο επιχειρηματικό μοντέλο</a:t>
            </a:r>
            <a:br>
              <a:rPr lang="el-GR" dirty="0"/>
            </a:br>
            <a:r>
              <a:rPr lang="el-GR" dirty="0"/>
              <a:t>4️⃣ </a:t>
            </a:r>
            <a:r>
              <a:rPr lang="en-US" dirty="0"/>
              <a:t>  </a:t>
            </a:r>
            <a:r>
              <a:rPr lang="el-GR" dirty="0"/>
              <a:t>Στήριξη από δίκτυα και φορείς (EEN, COPILOT, </a:t>
            </a:r>
            <a:r>
              <a:rPr lang="el-GR" dirty="0" err="1"/>
              <a:t>GrowHive</a:t>
            </a:r>
            <a:r>
              <a:rPr lang="el-GR" dirty="0"/>
              <a:t>)</a:t>
            </a:r>
            <a:br>
              <a:rPr lang="el-GR" dirty="0"/>
            </a:br>
            <a:r>
              <a:rPr lang="el-GR" dirty="0"/>
              <a:t>5️⃣ </a:t>
            </a:r>
            <a:r>
              <a:rPr lang="en-US" dirty="0"/>
              <a:t>  </a:t>
            </a:r>
            <a:r>
              <a:rPr lang="el-GR" dirty="0"/>
              <a:t>Ανοιχτό πνεύμα μάθησης και συνεργασίας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391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A888B-1F9D-454B-B5AC-83DABA84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8A0AF-A267-4DA7-B202-0D537291B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Τι χαρακτηρίζει μια </a:t>
            </a:r>
            <a:r>
              <a:rPr lang="el-GR" dirty="0" err="1"/>
              <a:t>startup</a:t>
            </a:r>
            <a:r>
              <a:rPr lang="el-GR" dirty="0"/>
              <a:t> επιχείρηση;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l-GR" dirty="0"/>
              <a:t>Μεγάλη εταιρεία με σταθερό κύκλο εργασιών</a:t>
            </a:r>
            <a:br>
              <a:rPr lang="el-GR" dirty="0"/>
            </a:br>
            <a:r>
              <a:rPr lang="el-GR" dirty="0"/>
              <a:t>B. Επιχείρηση με καινοτόμο ιδέα και προοπτική ταχείας ανάπτυξης</a:t>
            </a:r>
            <a:br>
              <a:rPr lang="el-GR" dirty="0"/>
            </a:br>
            <a:r>
              <a:rPr lang="el-GR" dirty="0"/>
              <a:t>C. Δημόσιος οργανισμός</a:t>
            </a:r>
            <a:br>
              <a:rPr lang="el-GR" dirty="0"/>
            </a:br>
            <a:r>
              <a:rPr lang="el-GR" dirty="0"/>
              <a:t>D. Συνεταιρισμός παραγωγών</a:t>
            </a:r>
            <a:endParaRPr lang="en-US" dirty="0"/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0D0D9-F0C7-4A83-9AD8-3313D7378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82" y="4223656"/>
            <a:ext cx="2112373" cy="211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904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4E391-2833-4F99-AEF4-0A22D4C6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0E26-D032-412A-8BA0-690710026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Ποιο είναι το σημαντικότερο στοιχείο για την επιτυχία μιας </a:t>
            </a:r>
            <a:r>
              <a:rPr lang="el-GR" dirty="0" err="1"/>
              <a:t>startup</a:t>
            </a:r>
            <a:r>
              <a:rPr lang="el-GR" dirty="0"/>
              <a:t>;</a:t>
            </a:r>
          </a:p>
          <a:p>
            <a:pPr marL="0" indent="0">
              <a:buNone/>
            </a:pPr>
            <a:r>
              <a:rPr lang="el-GR" dirty="0"/>
              <a:t>A. Η τύχη</a:t>
            </a:r>
            <a:br>
              <a:rPr lang="el-GR" dirty="0"/>
            </a:br>
            <a:r>
              <a:rPr lang="el-GR" dirty="0"/>
              <a:t>B. Η ισχυρή ομάδα και η δικτύωση </a:t>
            </a:r>
            <a:br>
              <a:rPr lang="el-GR" dirty="0"/>
            </a:br>
            <a:r>
              <a:rPr lang="el-GR" dirty="0"/>
              <a:t>C. Η τοποθεσία του γραφείου</a:t>
            </a:r>
            <a:br>
              <a:rPr lang="el-GR" dirty="0"/>
            </a:br>
            <a:r>
              <a:rPr lang="el-GR" dirty="0"/>
              <a:t>D. Η πολυπλοκότητα της ιδέας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F1628-78F2-478F-8373-60C875F33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492" y="2943497"/>
            <a:ext cx="2420984" cy="242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901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398F-C77D-47E7-888F-1E464539E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D6BB5-CCF7-419E-BF52-B807AA611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Ποια τεχνολογία θεωρείται κεντρική για την “έξυπνη γεωργία”;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l-GR" dirty="0"/>
              <a:t>A. </a:t>
            </a:r>
            <a:r>
              <a:rPr lang="el-GR" dirty="0" err="1"/>
              <a:t>Blockchain</a:t>
            </a:r>
            <a:r>
              <a:rPr lang="el-GR" dirty="0"/>
              <a:t> και Τεχνητή Νοημοσύνη </a:t>
            </a:r>
            <a:br>
              <a:rPr lang="el-GR" dirty="0"/>
            </a:br>
            <a:r>
              <a:rPr lang="el-GR" dirty="0"/>
              <a:t>B. Ραδιοτηλεοπτικά μέσα</a:t>
            </a:r>
            <a:br>
              <a:rPr lang="el-GR" dirty="0"/>
            </a:br>
            <a:r>
              <a:rPr lang="el-GR" dirty="0"/>
              <a:t>C. Ανεμογεννήτριες</a:t>
            </a:r>
            <a:br>
              <a:rPr lang="el-GR" dirty="0"/>
            </a:br>
            <a:r>
              <a:rPr lang="el-GR" dirty="0"/>
              <a:t>D. Ηλιακοί συλλέκτες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2D71A5-DC2C-48EF-9061-AEF783A48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001" y="3326675"/>
            <a:ext cx="2525486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662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BC08C-00AC-4C87-8D6E-C8D0FEDA2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32E7F-8BE4-4ACF-82BC-8732F942F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Τι χαρακτηρίζει μια </a:t>
            </a:r>
            <a:r>
              <a:rPr lang="el-GR" dirty="0" err="1"/>
              <a:t>startup</a:t>
            </a:r>
            <a:r>
              <a:rPr lang="el-GR" dirty="0"/>
              <a:t> επιχείρηση;</a:t>
            </a:r>
          </a:p>
          <a:p>
            <a:pPr marL="0" indent="0">
              <a:buNone/>
            </a:pPr>
            <a:r>
              <a:rPr lang="el-GR" dirty="0"/>
              <a:t>Μεγάλη εταιρεία με σταθερό κύκλο εργασιών</a:t>
            </a:r>
            <a:br>
              <a:rPr lang="el-GR" dirty="0"/>
            </a:br>
            <a:r>
              <a:rPr lang="el-GR" dirty="0"/>
              <a:t>B. Επιχείρηση με καινοτόμο ιδέα και προοπτική ταχείας ανάπτυξης</a:t>
            </a:r>
            <a:br>
              <a:rPr lang="el-GR" dirty="0"/>
            </a:br>
            <a:r>
              <a:rPr lang="el-GR" dirty="0"/>
              <a:t>C. Δημόσιος οργανισμός</a:t>
            </a:r>
            <a:br>
              <a:rPr lang="el-GR" dirty="0"/>
            </a:br>
            <a:r>
              <a:rPr lang="el-GR" dirty="0"/>
              <a:t>D. Συνεταιρισμός παραγωγών</a:t>
            </a:r>
          </a:p>
          <a:p>
            <a:pPr marL="514350" indent="-514350">
              <a:buAutoNum type="alphaUcPeriod"/>
            </a:pPr>
            <a:endParaRPr lang="el-GR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https://app.sli.do/event/jtDJqWrtFJB5xxcu4MusgM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C665F6-030D-491D-BC28-CB74CD97D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777" y="3640914"/>
            <a:ext cx="2049699" cy="20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098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45BB870-1336-810F-BCF1-9887035C0791}"/>
              </a:ext>
            </a:extLst>
          </p:cNvPr>
          <p:cNvSpPr txBox="1"/>
          <p:nvPr/>
        </p:nvSpPr>
        <p:spPr>
          <a:xfrm>
            <a:off x="3789027" y="4197017"/>
            <a:ext cx="4613945" cy="423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b="1" kern="0" dirty="0">
                <a:solidFill>
                  <a:srgbClr val="BAF743"/>
                </a:solidFill>
                <a:latin typeface="+mj-lt"/>
                <a:cs typeface="Calibri" panose="020F0502020204030204" pitchFamily="34" charset="0"/>
              </a:rPr>
              <a:t>copilotproject.eu</a:t>
            </a:r>
            <a:endParaRPr lang="el-GR" b="1" kern="0" dirty="0">
              <a:solidFill>
                <a:srgbClr val="BAF743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80C3C2-91B2-BB98-1B22-1E672F33A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5815" y="4764297"/>
            <a:ext cx="295889" cy="29588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56D27BD-F82D-3CB8-E32B-E68F04653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9823" y="4764297"/>
            <a:ext cx="295889" cy="29588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4655C81-24CC-34B5-2F33-BDDEABF3C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03834" y="4764296"/>
            <a:ext cx="295889" cy="29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7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6D61-F627-48A1-9E78-2C350FBB8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ΠΩς</a:t>
            </a:r>
            <a:r>
              <a:rPr lang="el-GR" dirty="0"/>
              <a:t> και </a:t>
            </a:r>
            <a:r>
              <a:rPr lang="el-GR" dirty="0" err="1"/>
              <a:t>πΟτε</a:t>
            </a:r>
            <a:r>
              <a:rPr lang="el-GR" dirty="0"/>
              <a:t> </a:t>
            </a:r>
            <a:r>
              <a:rPr lang="el-GR" dirty="0" err="1"/>
              <a:t>ξεκινΑμε</a:t>
            </a:r>
            <a:r>
              <a:rPr lang="el-GR" dirty="0"/>
              <a:t> τη </a:t>
            </a:r>
            <a:r>
              <a:rPr lang="el-GR" dirty="0" err="1"/>
              <a:t>διαδικασΙα</a:t>
            </a:r>
            <a:r>
              <a:rPr lang="el-GR" dirty="0"/>
              <a:t> </a:t>
            </a:r>
            <a:r>
              <a:rPr lang="el-GR" dirty="0" err="1"/>
              <a:t>Ιδρυσης</a:t>
            </a:r>
            <a:r>
              <a:rPr lang="el-GR" dirty="0"/>
              <a:t> μιας </a:t>
            </a:r>
            <a:r>
              <a:rPr lang="el-GR" dirty="0" err="1"/>
              <a:t>startup</a:t>
            </a:r>
            <a:r>
              <a:rPr lang="el-GR" dirty="0"/>
              <a:t>;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C54233A-138C-4F66-B519-B033BD6A8E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559142"/>
            <a:ext cx="10515599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Η </a:t>
            </a:r>
            <a:r>
              <a:rPr lang="en-US" altLang="en-US" sz="1800" dirty="0" err="1">
                <a:latin typeface="Arial" panose="020B0604020202020204" pitchFamily="34" charset="0"/>
              </a:rPr>
              <a:t>δι</a:t>
            </a:r>
            <a:r>
              <a:rPr lang="en-US" altLang="en-US" sz="1800" dirty="0">
                <a:latin typeface="Arial" panose="020B0604020202020204" pitchFamily="34" charset="0"/>
              </a:rPr>
              <a:t>αδικασία ξεκινά </a:t>
            </a:r>
            <a:r>
              <a:rPr lang="en-US" altLang="en-US" sz="1800" b="1" dirty="0">
                <a:latin typeface="Arial" panose="020B0604020202020204" pitchFamily="34" charset="0"/>
              </a:rPr>
              <a:t>όταν υπάρχει ξεκάθαρη ανάγκη ή πρόβλημα</a:t>
            </a:r>
            <a:r>
              <a:rPr lang="en-US" altLang="en-US" sz="1800" dirty="0">
                <a:latin typeface="Arial" panose="020B0604020202020204" pitchFamily="34" charset="0"/>
              </a:rPr>
              <a:t> που ζητά λύση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Πριν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την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ίδρυση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✔️ </a:t>
            </a:r>
            <a:r>
              <a:rPr lang="en-US" altLang="en-US" sz="1800" dirty="0" err="1">
                <a:latin typeface="Arial" panose="020B0604020202020204" pitchFamily="34" charset="0"/>
              </a:rPr>
              <a:t>Έχει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δι</a:t>
            </a:r>
            <a:r>
              <a:rPr lang="en-US" altLang="en-US" sz="1800" dirty="0">
                <a:latin typeface="Arial" panose="020B0604020202020204" pitchFamily="34" charset="0"/>
              </a:rPr>
              <a:t>αμορφωθεί </a:t>
            </a:r>
            <a:r>
              <a:rPr lang="en-US" altLang="en-US" sz="1800" b="1" dirty="0">
                <a:latin typeface="Arial" panose="020B0604020202020204" pitchFamily="34" charset="0"/>
              </a:rPr>
              <a:t>ομάδα</a:t>
            </a:r>
            <a:r>
              <a:rPr lang="en-US" altLang="en-US" sz="1800" dirty="0">
                <a:latin typeface="Arial" panose="020B0604020202020204" pitchFamily="34" charset="0"/>
              </a:rPr>
              <a:t> με κοινό όραμα και δεξιότητες.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✔️ Υπ</a:t>
            </a:r>
            <a:r>
              <a:rPr lang="en-US" altLang="en-US" sz="1800" dirty="0" err="1">
                <a:latin typeface="Arial" panose="020B0604020202020204" pitchFamily="34" charset="0"/>
              </a:rPr>
              <a:t>άρχει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dirty="0">
                <a:latin typeface="Arial" panose="020B0604020202020204" pitchFamily="34" charset="0"/>
              </a:rPr>
              <a:t>π</a:t>
            </a:r>
            <a:r>
              <a:rPr lang="en-US" altLang="en-US" sz="1800" b="1" dirty="0" err="1">
                <a:latin typeface="Arial" panose="020B0604020202020204" pitchFamily="34" charset="0"/>
              </a:rPr>
              <a:t>ροκ</a:t>
            </a:r>
            <a:r>
              <a:rPr lang="en-US" altLang="en-US" sz="1800" b="1" dirty="0">
                <a:latin typeface="Arial" panose="020B0604020202020204" pitchFamily="34" charset="0"/>
              </a:rPr>
              <a:t>αταρκτικό επιχειρηματικό σχέδιο (business concept)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✔️ </a:t>
            </a:r>
            <a:r>
              <a:rPr lang="en-US" altLang="en-US" sz="1800" dirty="0" err="1">
                <a:latin typeface="Arial" panose="020B0604020202020204" pitchFamily="34" charset="0"/>
              </a:rPr>
              <a:t>Έχουν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ερευνηθεί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dirty="0">
                <a:latin typeface="Arial" panose="020B0604020202020204" pitchFamily="34" charset="0"/>
              </a:rPr>
              <a:t>βα</a:t>
            </a:r>
            <a:r>
              <a:rPr lang="en-US" altLang="en-US" sz="1800" b="1" dirty="0" err="1">
                <a:latin typeface="Arial" panose="020B0604020202020204" pitchFamily="34" charset="0"/>
              </a:rPr>
              <a:t>σικά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νομικά</a:t>
            </a:r>
            <a:r>
              <a:rPr lang="en-US" altLang="en-US" sz="1800" b="1" dirty="0">
                <a:latin typeface="Arial" panose="020B0604020202020204" pitchFamily="34" charset="0"/>
              </a:rPr>
              <a:t> και </a:t>
            </a:r>
            <a:r>
              <a:rPr lang="en-US" altLang="en-US" sz="1800" b="1" dirty="0" err="1">
                <a:latin typeface="Arial" panose="020B0604020202020204" pitchFamily="34" charset="0"/>
              </a:rPr>
              <a:t>χρημ</a:t>
            </a:r>
            <a:r>
              <a:rPr lang="en-US" altLang="en-US" sz="1800" b="1" dirty="0">
                <a:latin typeface="Arial" panose="020B0604020202020204" pitchFamily="34" charset="0"/>
              </a:rPr>
              <a:t>ατοδοτικά ζητήματα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  <a:endParaRPr lang="el-GR" altLang="en-US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Μετά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την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ίδρυση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➕ </a:t>
            </a:r>
            <a:r>
              <a:rPr lang="en-US" altLang="en-US" sz="1800" dirty="0" err="1">
                <a:latin typeface="Arial" panose="020B0604020202020204" pitchFamily="34" charset="0"/>
              </a:rPr>
              <a:t>Εγγρ</a:t>
            </a:r>
            <a:r>
              <a:rPr lang="en-US" altLang="en-US" sz="1800" dirty="0">
                <a:latin typeface="Arial" panose="020B0604020202020204" pitchFamily="34" charset="0"/>
              </a:rPr>
              <a:t>αφή στο </a:t>
            </a:r>
            <a:r>
              <a:rPr lang="en-US" altLang="en-US" sz="1800" b="1" dirty="0">
                <a:latin typeface="Arial" panose="020B0604020202020204" pitchFamily="34" charset="0"/>
              </a:rPr>
              <a:t>Elevate Greece</a:t>
            </a:r>
            <a:r>
              <a:rPr lang="en-US" altLang="en-US" sz="1800" dirty="0">
                <a:latin typeface="Arial" panose="020B0604020202020204" pitchFamily="34" charset="0"/>
              </a:rPr>
              <a:t> (εθνικό μητρώο startups).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➕ </a:t>
            </a:r>
            <a:r>
              <a:rPr lang="en-US" altLang="en-US" sz="1800" dirty="0" err="1">
                <a:latin typeface="Arial" panose="020B0604020202020204" pitchFamily="34" charset="0"/>
              </a:rPr>
              <a:t>Αν</a:t>
            </a:r>
            <a:r>
              <a:rPr lang="en-US" altLang="en-US" sz="1800" dirty="0">
                <a:latin typeface="Arial" panose="020B0604020202020204" pitchFamily="34" charset="0"/>
              </a:rPr>
              <a:t>αζήτηση επιτάχυνσης μέσω </a:t>
            </a:r>
            <a:r>
              <a:rPr lang="en-US" altLang="en-US" sz="1800" b="1" dirty="0">
                <a:latin typeface="Arial" panose="020B0604020202020204" pitchFamily="34" charset="0"/>
              </a:rPr>
              <a:t>θερμοκοιτίδων και προγραμμάτων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5CE67A-F9C9-4DE4-AB8D-517667B516B2}"/>
              </a:ext>
            </a:extLst>
          </p:cNvPr>
          <p:cNvSpPr/>
          <p:nvPr/>
        </p:nvSpPr>
        <p:spPr>
          <a:xfrm>
            <a:off x="3060667" y="5766896"/>
            <a:ext cx="7019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/>
              <a:t>Η σωστή στιγμή για ίδρυση δεν είναι όταν έχεις την τέλεια ιδέα — αλλά όταν έχεις κατανοήσει το πρόβλημα που θέλεις να λύσεις.»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6550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1EBCC-3B52-44C3-8432-056C8B79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Τι </a:t>
            </a:r>
            <a:r>
              <a:rPr lang="el-GR" dirty="0" err="1"/>
              <a:t>καθορΙζει</a:t>
            </a:r>
            <a:r>
              <a:rPr lang="el-GR" dirty="0"/>
              <a:t> την </a:t>
            </a:r>
            <a:r>
              <a:rPr lang="el-GR" dirty="0" err="1"/>
              <a:t>επιτυχΙα</a:t>
            </a:r>
            <a:r>
              <a:rPr lang="el-GR" dirty="0"/>
              <a:t> μιας </a:t>
            </a:r>
            <a:r>
              <a:rPr lang="el-GR" dirty="0" err="1"/>
              <a:t>startup</a:t>
            </a:r>
            <a:r>
              <a:rPr lang="el-GR" dirty="0"/>
              <a:t> </a:t>
            </a:r>
            <a:br>
              <a:rPr lang="el-GR" dirty="0"/>
            </a:br>
            <a:r>
              <a:rPr lang="el-GR" dirty="0"/>
              <a:t> στην </a:t>
            </a:r>
            <a:r>
              <a:rPr lang="el-GR" dirty="0" err="1"/>
              <a:t>ΕλλΑδα</a:t>
            </a:r>
            <a:r>
              <a:rPr lang="el-GR" dirty="0"/>
              <a:t>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B844E-A1D8-4336-BFEC-E0FBDEF70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291354" cy="4902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l-GR" dirty="0"/>
              <a:t>Καινοτομία με πρακτική αξία: λύση πραγματικού προβλήματος</a:t>
            </a:r>
          </a:p>
          <a:p>
            <a:pPr>
              <a:lnSpc>
                <a:spcPct val="150000"/>
              </a:lnSpc>
            </a:pPr>
            <a:r>
              <a:rPr lang="el-GR" dirty="0"/>
              <a:t>Ομάδα με συμπληρωματικές δεξιότητες</a:t>
            </a:r>
          </a:p>
          <a:p>
            <a:pPr>
              <a:lnSpc>
                <a:spcPct val="150000"/>
              </a:lnSpc>
            </a:pPr>
            <a:r>
              <a:rPr lang="el-GR" dirty="0"/>
              <a:t>Πρόσβαση σε υποστηρικτικά δίκτυα</a:t>
            </a:r>
          </a:p>
          <a:p>
            <a:pPr>
              <a:lnSpc>
                <a:spcPct val="150000"/>
              </a:lnSpc>
            </a:pPr>
            <a:r>
              <a:rPr lang="el-GR" dirty="0"/>
              <a:t>Επικέντρωση σε αγορές με ρεαλιστικό δυναμικό ανάπτυξης</a:t>
            </a:r>
          </a:p>
          <a:p>
            <a:pPr>
              <a:lnSpc>
                <a:spcPct val="150000"/>
              </a:lnSpc>
            </a:pPr>
            <a:r>
              <a:rPr lang="el-GR" dirty="0"/>
              <a:t>Επένδυση σε επικοινωνία &amp; </a:t>
            </a:r>
            <a:r>
              <a:rPr lang="el-GR" dirty="0" err="1"/>
              <a:t>branding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l-GR" dirty="0"/>
              <a:t>Στοιχεία: Οι περισσότερες επιτυχημένες </a:t>
            </a:r>
            <a:r>
              <a:rPr lang="el-GR" dirty="0" err="1"/>
              <a:t>startups</a:t>
            </a:r>
            <a:r>
              <a:rPr lang="el-GR" dirty="0"/>
              <a:t> στην Ελλάδα σχετίζονται με τεχνολογία, </a:t>
            </a:r>
            <a:r>
              <a:rPr lang="el-GR" dirty="0" err="1"/>
              <a:t>αγροδιατροφή</a:t>
            </a:r>
            <a:r>
              <a:rPr lang="el-GR" dirty="0"/>
              <a:t> και βιωσιμότητα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25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4D8D6-DE15-4AF8-9789-4C7CFEB2D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Τι </a:t>
            </a:r>
            <a:r>
              <a:rPr lang="el-GR" dirty="0" err="1"/>
              <a:t>μπορΕΙ</a:t>
            </a:r>
            <a:r>
              <a:rPr lang="el-GR" dirty="0"/>
              <a:t> να </a:t>
            </a:r>
            <a:r>
              <a:rPr lang="el-GR" dirty="0" err="1"/>
              <a:t>αποτρΕψει</a:t>
            </a:r>
            <a:r>
              <a:rPr lang="el-GR" dirty="0"/>
              <a:t> την </a:t>
            </a:r>
            <a:r>
              <a:rPr lang="el-GR" dirty="0" err="1"/>
              <a:t>αποτυχΙα</a:t>
            </a:r>
            <a:r>
              <a:rPr lang="el-GR" dirty="0"/>
              <a:t> ή τη </a:t>
            </a:r>
            <a:r>
              <a:rPr lang="el-GR" dirty="0" err="1"/>
              <a:t>στασιμΟτητα</a:t>
            </a:r>
            <a:r>
              <a:rPr lang="el-GR" dirty="0"/>
              <a:t>;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D21BC57-7A87-4FDA-A951-F3614AB22F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66651" y="2004460"/>
            <a:ext cx="9492343" cy="419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🚫 </a:t>
            </a:r>
            <a:r>
              <a:rPr lang="en-US" altLang="en-US" sz="1800" dirty="0" err="1">
                <a:latin typeface="Arial" panose="020B0604020202020204" pitchFamily="34" charset="0"/>
              </a:rPr>
              <a:t>Έλλειψη</a:t>
            </a:r>
            <a:r>
              <a:rPr lang="en-US" altLang="en-US" sz="1800" dirty="0">
                <a:latin typeface="Arial" panose="020B0604020202020204" pitchFamily="34" charset="0"/>
              </a:rPr>
              <a:t> σα</a:t>
            </a:r>
            <a:r>
              <a:rPr lang="en-US" altLang="en-US" sz="1800" dirty="0" err="1">
                <a:latin typeface="Arial" panose="020B0604020202020204" pitchFamily="34" charset="0"/>
              </a:rPr>
              <a:t>φούς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dirty="0">
                <a:latin typeface="Arial" panose="020B0604020202020204" pitchFamily="34" charset="0"/>
              </a:rPr>
              <a:t>business model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🚫 Υπ</a:t>
            </a:r>
            <a:r>
              <a:rPr lang="en-US" altLang="en-US" sz="1800" dirty="0" err="1">
                <a:latin typeface="Arial" panose="020B0604020202020204" pitchFamily="34" charset="0"/>
              </a:rPr>
              <a:t>ερεκτίμηση</a:t>
            </a:r>
            <a:r>
              <a:rPr lang="en-US" altLang="en-US" sz="1800" dirty="0">
                <a:latin typeface="Arial" panose="020B0604020202020204" pitchFamily="34" charset="0"/>
              </a:rPr>
              <a:t> α</a:t>
            </a:r>
            <a:r>
              <a:rPr lang="en-US" altLang="en-US" sz="1800" dirty="0" err="1">
                <a:latin typeface="Arial" panose="020B0604020202020204" pitchFamily="34" charset="0"/>
              </a:rPr>
              <a:t>γοράς</a:t>
            </a:r>
            <a:r>
              <a:rPr lang="en-US" altLang="en-US" sz="1800" dirty="0">
                <a:latin typeface="Arial" panose="020B0604020202020204" pitchFamily="34" charset="0"/>
              </a:rPr>
              <a:t> ή υπ</a:t>
            </a:r>
            <a:r>
              <a:rPr lang="en-US" altLang="en-US" sz="1800" dirty="0" err="1">
                <a:latin typeface="Arial" panose="020B0604020202020204" pitchFamily="34" charset="0"/>
              </a:rPr>
              <a:t>οχρημ</a:t>
            </a:r>
            <a:r>
              <a:rPr lang="en-US" altLang="en-US" sz="1800" dirty="0">
                <a:latin typeface="Arial" panose="020B0604020202020204" pitchFamily="34" charset="0"/>
              </a:rPr>
              <a:t>ατοδότηση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🚫 </a:t>
            </a:r>
            <a:r>
              <a:rPr lang="en-US" altLang="en-US" sz="1800" dirty="0" err="1">
                <a:latin typeface="Arial" panose="020B0604020202020204" pitchFamily="34" charset="0"/>
              </a:rPr>
              <a:t>Έλλειψη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dirty="0">
                <a:latin typeface="Arial" panose="020B0604020202020204" pitchFamily="34" charset="0"/>
              </a:rPr>
              <a:t>mentoring και </a:t>
            </a:r>
            <a:r>
              <a:rPr lang="en-US" altLang="en-US" sz="1800" b="1" dirty="0" err="1">
                <a:latin typeface="Arial" panose="020B0604020202020204" pitchFamily="34" charset="0"/>
              </a:rPr>
              <a:t>στρ</a:t>
            </a:r>
            <a:r>
              <a:rPr lang="en-US" altLang="en-US" sz="1800" b="1" dirty="0">
                <a:latin typeface="Arial" panose="020B0604020202020204" pitchFamily="34" charset="0"/>
              </a:rPr>
              <a:t>ατηγικής υποστήριξης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🚫 </a:t>
            </a:r>
            <a:r>
              <a:rPr lang="en-US" altLang="en-US" sz="1800" dirty="0" err="1">
                <a:latin typeface="Arial" panose="020B0604020202020204" pitchFamily="34" charset="0"/>
              </a:rPr>
              <a:t>Μη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ρε</a:t>
            </a:r>
            <a:r>
              <a:rPr lang="en-US" altLang="en-US" sz="1800" dirty="0">
                <a:latin typeface="Arial" panose="020B0604020202020204" pitchFamily="34" charset="0"/>
              </a:rPr>
              <a:t>αλιστική κατανομή ρόλων και αρμοδιοτήτων</a:t>
            </a:r>
            <a:endParaRPr lang="el-GR" altLang="en-US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💡 </a:t>
            </a:r>
            <a:r>
              <a:rPr lang="en-US" altLang="en-US" sz="1800" dirty="0" err="1">
                <a:latin typeface="Arial" panose="020B0604020202020204" pitchFamily="34" charset="0"/>
              </a:rPr>
              <a:t>Αντίδοτ</a:t>
            </a:r>
            <a:r>
              <a:rPr lang="en-US" altLang="en-US" sz="1800" dirty="0">
                <a:latin typeface="Arial" panose="020B0604020202020204" pitchFamily="34" charset="0"/>
              </a:rPr>
              <a:t>α: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Συνεχής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dirty="0">
                <a:latin typeface="Arial" panose="020B0604020202020204" pitchFamily="34" charset="0"/>
              </a:rPr>
              <a:t>ανα</a:t>
            </a:r>
            <a:r>
              <a:rPr lang="en-US" altLang="en-US" sz="1800" b="1" dirty="0" err="1">
                <a:latin typeface="Arial" panose="020B0604020202020204" pitchFamily="34" charset="0"/>
              </a:rPr>
              <a:t>τροφοδότηση</a:t>
            </a:r>
            <a:r>
              <a:rPr lang="en-US" altLang="en-US" sz="1800" dirty="0">
                <a:latin typeface="Arial" panose="020B0604020202020204" pitchFamily="34" charset="0"/>
              </a:rPr>
              <a:t> από </a:t>
            </a:r>
            <a:r>
              <a:rPr lang="en-US" altLang="en-US" sz="1800" dirty="0" err="1">
                <a:latin typeface="Arial" panose="020B0604020202020204" pitchFamily="34" charset="0"/>
              </a:rPr>
              <a:t>την</a:t>
            </a:r>
            <a:r>
              <a:rPr lang="en-US" altLang="en-US" sz="1800" dirty="0">
                <a:latin typeface="Arial" panose="020B0604020202020204" pitchFamily="34" charset="0"/>
              </a:rPr>
              <a:t> α</a:t>
            </a:r>
            <a:r>
              <a:rPr lang="en-US" altLang="en-US" sz="1800" dirty="0" err="1">
                <a:latin typeface="Arial" panose="020B0604020202020204" pitchFamily="34" charset="0"/>
              </a:rPr>
              <a:t>γορά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Συνεργ</a:t>
            </a:r>
            <a:r>
              <a:rPr lang="en-US" altLang="en-US" sz="1800" dirty="0">
                <a:latin typeface="Arial" panose="020B0604020202020204" pitchFamily="34" charset="0"/>
              </a:rPr>
              <a:t>ασία με </a:t>
            </a:r>
            <a:r>
              <a:rPr lang="en-US" altLang="en-US" sz="1800" b="1" dirty="0">
                <a:latin typeface="Arial" panose="020B0604020202020204" pitchFamily="34" charset="0"/>
              </a:rPr>
              <a:t>φορείς στήριξης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Επ</a:t>
            </a:r>
            <a:r>
              <a:rPr lang="en-US" altLang="en-US" sz="1800" dirty="0" err="1">
                <a:latin typeface="Arial" panose="020B0604020202020204" pitchFamily="34" charset="0"/>
              </a:rPr>
              <a:t>ένδυση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στη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δι</a:t>
            </a:r>
            <a:r>
              <a:rPr lang="en-US" altLang="en-US" sz="1800" b="1" dirty="0">
                <a:latin typeface="Arial" panose="020B0604020202020204" pitchFamily="34" charset="0"/>
              </a:rPr>
              <a:t>α βίου εκπαίδευση και δεξιότητες ηγεσίας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9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4ACD-B49B-4ECD-99DF-9156BFBA1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ΔΙκτυα</a:t>
            </a:r>
            <a:r>
              <a:rPr lang="el-GR" dirty="0"/>
              <a:t>, </a:t>
            </a:r>
            <a:r>
              <a:rPr lang="el-GR" dirty="0" err="1"/>
              <a:t>ΦορεΙς</a:t>
            </a:r>
            <a:r>
              <a:rPr lang="el-GR" dirty="0"/>
              <a:t> και </a:t>
            </a:r>
            <a:r>
              <a:rPr lang="el-GR" dirty="0" err="1"/>
              <a:t>ΕυκαιρΙες</a:t>
            </a:r>
            <a:r>
              <a:rPr lang="el-GR" dirty="0"/>
              <a:t> </a:t>
            </a:r>
            <a:r>
              <a:rPr lang="el-GR" dirty="0" err="1"/>
              <a:t>ΣυνεργασΙας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8EEE8-1E6F-4ADC-B7FD-466D69496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🔹 </a:t>
            </a:r>
            <a:r>
              <a:rPr lang="en-US" dirty="0" err="1"/>
              <a:t>GrowHive</a:t>
            </a:r>
            <a:r>
              <a:rPr lang="en-US" dirty="0"/>
              <a:t> – </a:t>
            </a:r>
            <a:r>
              <a:rPr lang="el-GR" dirty="0"/>
              <a:t>ΓΠΑ: Εκπαίδευση, </a:t>
            </a:r>
            <a:r>
              <a:rPr lang="en-US" dirty="0"/>
              <a:t>mentoring, </a:t>
            </a:r>
            <a:r>
              <a:rPr lang="el-GR" dirty="0"/>
              <a:t>δικτύωση</a:t>
            </a:r>
          </a:p>
          <a:p>
            <a:pPr marL="0" indent="0">
              <a:buNone/>
            </a:pPr>
            <a:r>
              <a:rPr lang="en-US" dirty="0"/>
              <a:t>🔹 Enterprise Europe Network (EEN): </a:t>
            </a:r>
            <a:r>
              <a:rPr lang="el-GR" dirty="0"/>
              <a:t>Υποστήριξη καινοτομίας, διεθνοποίηση, εύρεση συνεργατών</a:t>
            </a:r>
          </a:p>
          <a:p>
            <a:pPr marL="0" indent="0">
              <a:buNone/>
            </a:pPr>
            <a:r>
              <a:rPr lang="en-US" dirty="0"/>
              <a:t>🔹 EIT Food &amp; COPILOT: </a:t>
            </a:r>
            <a:r>
              <a:rPr lang="el-GR" dirty="0"/>
              <a:t>Εκπαίδευση και επιτάχυνση νέων επιχειρήσεων</a:t>
            </a:r>
          </a:p>
          <a:p>
            <a:pPr marL="0" indent="0">
              <a:buNone/>
            </a:pPr>
            <a:r>
              <a:rPr lang="en-US" dirty="0"/>
              <a:t>🔹 Elevate Greece: </a:t>
            </a:r>
            <a:r>
              <a:rPr lang="el-GR" dirty="0"/>
              <a:t>Εθνικό μητρώο – πρόσβαση σε χρηματοδοτήσεις</a:t>
            </a:r>
          </a:p>
          <a:p>
            <a:pPr marL="0" indent="0">
              <a:buNone/>
            </a:pPr>
            <a:r>
              <a:rPr lang="en-US" dirty="0"/>
              <a:t>🔹 </a:t>
            </a:r>
            <a:r>
              <a:rPr lang="el-GR" dirty="0"/>
              <a:t>Περιφερειακά Επιμελητήρια &amp; Ερευνητικά Κέντρα: υποστήριξη </a:t>
            </a:r>
            <a:r>
              <a:rPr lang="en-US" dirty="0"/>
              <a:t>cluster </a:t>
            </a:r>
            <a:r>
              <a:rPr lang="el-GR" dirty="0"/>
              <a:t>συνεργασιών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8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07E6E-43A3-4B96-B939-82EC78C3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dirty="0" err="1"/>
              <a:t>αξΙα</a:t>
            </a:r>
            <a:r>
              <a:rPr lang="el-GR" dirty="0"/>
              <a:t> </a:t>
            </a:r>
            <a:r>
              <a:rPr lang="el-GR" dirty="0" err="1"/>
              <a:t>ξεκινΑ</a:t>
            </a:r>
            <a:r>
              <a:rPr lang="el-GR" dirty="0"/>
              <a:t> </a:t>
            </a:r>
            <a:r>
              <a:rPr lang="el-GR" dirty="0" err="1"/>
              <a:t>απΟ</a:t>
            </a:r>
            <a:r>
              <a:rPr lang="el-GR" dirty="0"/>
              <a:t> </a:t>
            </a:r>
            <a:r>
              <a:rPr lang="el-GR" dirty="0" err="1"/>
              <a:t>Ενα</a:t>
            </a:r>
            <a:r>
              <a:rPr lang="el-GR" dirty="0"/>
              <a:t> </a:t>
            </a:r>
            <a:r>
              <a:rPr lang="el-GR" dirty="0" err="1"/>
              <a:t>πρΟβλημα</a:t>
            </a:r>
            <a:r>
              <a:rPr lang="el-GR" dirty="0"/>
              <a:t> που </a:t>
            </a:r>
            <a:r>
              <a:rPr lang="el-GR" dirty="0" err="1"/>
              <a:t>χρειΑζεται</a:t>
            </a:r>
            <a:r>
              <a:rPr lang="el-GR" dirty="0"/>
              <a:t> </a:t>
            </a:r>
            <a:r>
              <a:rPr lang="el-GR" dirty="0" err="1"/>
              <a:t>λΥση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A944283-5E4F-4B53-84F6-2178BDFF8C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6354" y="1796710"/>
            <a:ext cx="10694125" cy="461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Οι</a:t>
            </a:r>
            <a:r>
              <a:rPr lang="en-US" altLang="en-US" sz="1800" dirty="0">
                <a:latin typeface="Arial" panose="020B0604020202020204" pitchFamily="34" charset="0"/>
              </a:rPr>
              <a:t> επ</a:t>
            </a:r>
            <a:r>
              <a:rPr lang="en-US" altLang="en-US" sz="1800" dirty="0" err="1">
                <a:latin typeface="Arial" panose="020B0604020202020204" pitchFamily="34" charset="0"/>
              </a:rPr>
              <a:t>ιτυχημένες</a:t>
            </a:r>
            <a:r>
              <a:rPr lang="en-US" altLang="en-US" sz="1800" dirty="0">
                <a:latin typeface="Arial" panose="020B0604020202020204" pitchFamily="34" charset="0"/>
              </a:rPr>
              <a:t> startups </a:t>
            </a:r>
            <a:r>
              <a:rPr lang="en-US" altLang="en-US" sz="1800" b="1" dirty="0" err="1">
                <a:latin typeface="Arial" panose="020B0604020202020204" pitchFamily="34" charset="0"/>
              </a:rPr>
              <a:t>δεν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ξεκινούν</a:t>
            </a:r>
            <a:r>
              <a:rPr lang="en-US" altLang="en-US" sz="1800" b="1" dirty="0">
                <a:latin typeface="Arial" panose="020B0604020202020204" pitchFamily="34" charset="0"/>
              </a:rPr>
              <a:t> από </a:t>
            </a:r>
            <a:r>
              <a:rPr lang="en-US" altLang="en-US" sz="1800" b="1" dirty="0" err="1">
                <a:latin typeface="Arial" panose="020B0604020202020204" pitchFamily="34" charset="0"/>
              </a:rPr>
              <a:t>την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ιδέ</a:t>
            </a:r>
            <a:r>
              <a:rPr lang="en-US" altLang="en-US" sz="1800" b="1" dirty="0">
                <a:latin typeface="Arial" panose="020B0604020202020204" pitchFamily="34" charset="0"/>
              </a:rPr>
              <a:t>α, αλλά από το πρόβλημα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Ερωτήμ</a:t>
            </a:r>
            <a:r>
              <a:rPr lang="en-US" altLang="en-US" sz="1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ατα-κλειδιά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Τι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δυσκολεύει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τον</a:t>
            </a:r>
            <a:r>
              <a:rPr lang="en-US" altLang="en-US" sz="1800" dirty="0">
                <a:latin typeface="Arial" panose="020B0604020202020204" pitchFamily="34" charset="0"/>
              </a:rPr>
              <a:t> α</a:t>
            </a:r>
            <a:r>
              <a:rPr lang="en-US" altLang="en-US" sz="1800" dirty="0" err="1">
                <a:latin typeface="Arial" panose="020B0604020202020204" pitchFamily="34" charset="0"/>
              </a:rPr>
              <a:t>γρότη</a:t>
            </a:r>
            <a:r>
              <a:rPr lang="en-US" altLang="en-US" sz="1800" dirty="0">
                <a:latin typeface="Arial" panose="020B0604020202020204" pitchFamily="34" charset="0"/>
              </a:rPr>
              <a:t>/παρα</a:t>
            </a:r>
            <a:r>
              <a:rPr lang="en-US" altLang="en-US" sz="1800" dirty="0" err="1">
                <a:latin typeface="Arial" panose="020B0604020202020204" pitchFamily="34" charset="0"/>
              </a:rPr>
              <a:t>γωγό</a:t>
            </a:r>
            <a:r>
              <a:rPr lang="en-US" altLang="en-US" sz="1800" dirty="0">
                <a:latin typeface="Arial" panose="020B0604020202020204" pitchFamily="34" charset="0"/>
              </a:rPr>
              <a:t>/κατανα</a:t>
            </a:r>
            <a:r>
              <a:rPr lang="en-US" altLang="en-US" sz="1800" dirty="0" err="1">
                <a:latin typeface="Arial" panose="020B0604020202020204" pitchFamily="34" charset="0"/>
              </a:rPr>
              <a:t>λωτή</a:t>
            </a:r>
            <a:r>
              <a:rPr lang="en-US" altLang="en-US" sz="1800" dirty="0">
                <a:latin typeface="Arial" panose="020B0604020202020204" pitchFamily="34" charset="0"/>
              </a:rPr>
              <a:t>;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Πώς</a:t>
            </a:r>
            <a:r>
              <a:rPr lang="en-US" altLang="en-US" sz="1800" dirty="0">
                <a:latin typeface="Arial" panose="020B0604020202020204" pitchFamily="34" charset="0"/>
              </a:rPr>
              <a:t> μπ</a:t>
            </a:r>
            <a:r>
              <a:rPr lang="en-US" altLang="en-US" sz="1800" dirty="0" err="1">
                <a:latin typeface="Arial" panose="020B0604020202020204" pitchFamily="34" charset="0"/>
              </a:rPr>
              <a:t>ορώ</a:t>
            </a:r>
            <a:r>
              <a:rPr lang="en-US" altLang="en-US" sz="1800" dirty="0">
                <a:latin typeface="Arial" panose="020B0604020202020204" pitchFamily="34" charset="0"/>
              </a:rPr>
              <a:t> να </a:t>
            </a:r>
            <a:r>
              <a:rPr lang="en-US" altLang="en-US" sz="1800" dirty="0" err="1">
                <a:latin typeface="Arial" panose="020B0604020202020204" pitchFamily="34" charset="0"/>
              </a:rPr>
              <a:t>το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λύσω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κα</a:t>
            </a:r>
            <a:r>
              <a:rPr lang="en-US" altLang="en-US" sz="1800" i="1" dirty="0" err="1">
                <a:latin typeface="Arial" panose="020B0604020202020204" pitchFamily="34" charset="0"/>
              </a:rPr>
              <a:t>λύτερ</a:t>
            </a:r>
            <a:r>
              <a:rPr lang="en-US" altLang="en-US" sz="1800" i="1" dirty="0">
                <a:latin typeface="Arial" panose="020B0604020202020204" pitchFamily="34" charset="0"/>
              </a:rPr>
              <a:t>α, γρηγορότερα ή φθηνότερα</a:t>
            </a:r>
            <a:r>
              <a:rPr lang="en-US" altLang="en-US" sz="1800" dirty="0">
                <a:latin typeface="Arial" panose="020B0604020202020204" pitchFamily="34" charset="0"/>
              </a:rPr>
              <a:t>;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Το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εργ</a:t>
            </a:r>
            <a:r>
              <a:rPr lang="en-US" altLang="en-US" sz="1800" dirty="0">
                <a:latin typeface="Arial" panose="020B0604020202020204" pitchFamily="34" charset="0"/>
              </a:rPr>
              <a:t>αλείο </a:t>
            </a:r>
            <a:r>
              <a:rPr lang="en-US" altLang="en-US" sz="1800" b="1" dirty="0">
                <a:latin typeface="Arial" panose="020B0604020202020204" pitchFamily="34" charset="0"/>
              </a:rPr>
              <a:t>Design Thinking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1️⃣ </a:t>
            </a:r>
            <a:r>
              <a:rPr lang="el-GR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Ενσυν</a:t>
            </a:r>
            <a:r>
              <a:rPr lang="en-US" altLang="en-US" sz="1800" dirty="0">
                <a:latin typeface="Arial" panose="020B0604020202020204" pitchFamily="34" charset="0"/>
              </a:rPr>
              <a:t>αίσθηση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2️⃣ </a:t>
            </a:r>
            <a:r>
              <a:rPr lang="el-GR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Ορισμός</a:t>
            </a:r>
            <a:r>
              <a:rPr lang="en-US" altLang="en-US" sz="1800" dirty="0">
                <a:latin typeface="Arial" panose="020B0604020202020204" pitchFamily="34" charset="0"/>
              </a:rPr>
              <a:t> προβλήματος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3️⃣ </a:t>
            </a:r>
            <a:r>
              <a:rPr lang="el-GR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Ιδέες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4️⃣ </a:t>
            </a:r>
            <a:r>
              <a:rPr lang="el-GR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Πρωτότυ</a:t>
            </a:r>
            <a:r>
              <a:rPr lang="en-US" altLang="en-US" sz="1800" dirty="0">
                <a:latin typeface="Arial" panose="020B0604020202020204" pitchFamily="34" charset="0"/>
              </a:rPr>
              <a:t>πα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5️⃣ </a:t>
            </a:r>
            <a:r>
              <a:rPr lang="el-GR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Δοκιμή</a:t>
            </a:r>
            <a:r>
              <a:rPr lang="en-US" altLang="en-US" sz="1800" dirty="0">
                <a:latin typeface="Arial" panose="020B0604020202020204" pitchFamily="34" charset="0"/>
              </a:rPr>
              <a:t> και ανατροφοδότηση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800" dirty="0" err="1">
                <a:latin typeface="Arial" panose="020B0604020202020204" pitchFamily="34" charset="0"/>
              </a:rPr>
              <a:t>Εστί</a:t>
            </a:r>
            <a:r>
              <a:rPr lang="en-US" altLang="en-US" sz="1800" dirty="0">
                <a:latin typeface="Arial" panose="020B0604020202020204" pitchFamily="34" charset="0"/>
              </a:rPr>
              <a:t>αση στην </a:t>
            </a:r>
            <a:r>
              <a:rPr lang="en-US" altLang="en-US" sz="1800" b="1" dirty="0">
                <a:latin typeface="Arial" panose="020B0604020202020204" pitchFamily="34" charset="0"/>
              </a:rPr>
              <a:t>πραγματική αξία</a:t>
            </a:r>
            <a:r>
              <a:rPr lang="en-US" altLang="en-US" sz="1800" dirty="0">
                <a:latin typeface="Arial" panose="020B0604020202020204" pitchFamily="34" charset="0"/>
              </a:rPr>
              <a:t> και όχι απλώς στη “νέα τεχνολογία”</a:t>
            </a:r>
          </a:p>
        </p:txBody>
      </p:sp>
    </p:spTree>
    <p:extLst>
      <p:ext uri="{BB962C8B-B14F-4D97-AF65-F5344CB8AC3E}">
        <p14:creationId xmlns:p14="http://schemas.microsoft.com/office/powerpoint/2010/main" val="2123280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EATY">
      <a:dk1>
        <a:srgbClr val="11161A"/>
      </a:dk1>
      <a:lt1>
        <a:srgbClr val="FFFFFF"/>
      </a:lt1>
      <a:dk2>
        <a:srgbClr val="4C49E7"/>
      </a:dk2>
      <a:lt2>
        <a:srgbClr val="F9FCFD"/>
      </a:lt2>
      <a:accent1>
        <a:srgbClr val="303B44"/>
      </a:accent1>
      <a:accent2>
        <a:srgbClr val="59FFB6"/>
      </a:accent2>
      <a:accent3>
        <a:srgbClr val="59FFB6"/>
      </a:accent3>
      <a:accent4>
        <a:srgbClr val="000000"/>
      </a:accent4>
      <a:accent5>
        <a:srgbClr val="C8DFEC"/>
      </a:accent5>
      <a:accent6>
        <a:srgbClr val="0F00E0"/>
      </a:accent6>
      <a:hlink>
        <a:srgbClr val="00054E"/>
      </a:hlink>
      <a:folHlink>
        <a:srgbClr val="59FFB6"/>
      </a:folHlink>
    </a:clrScheme>
    <a:fontScheme name="mecys">
      <a:majorFont>
        <a:latin typeface="Manrope"/>
        <a:ea typeface=""/>
        <a:cs typeface=""/>
      </a:majorFont>
      <a:minorFont>
        <a:latin typeface="Manro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438DE3E48484E88050FC9B41F0DD1" ma:contentTypeVersion="11" ma:contentTypeDescription="Create a new document." ma:contentTypeScope="" ma:versionID="518c3a1a5ef6bafca13bcfd531677378">
  <xsd:schema xmlns:xsd="http://www.w3.org/2001/XMLSchema" xmlns:xs="http://www.w3.org/2001/XMLSchema" xmlns:p="http://schemas.microsoft.com/office/2006/metadata/properties" xmlns:ns3="f1ee789c-3587-48a5-9771-93f9798265cc" targetNamespace="http://schemas.microsoft.com/office/2006/metadata/properties" ma:root="true" ma:fieldsID="2190a773c1f3dd23785df591d1baa213" ns3:_="">
    <xsd:import namespace="f1ee789c-3587-48a5-9771-93f9798265cc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ee789c-3587-48a5-9771-93f9798265cc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1ee789c-3587-48a5-9771-93f9798265cc" xsi:nil="true"/>
  </documentManagement>
</p:properties>
</file>

<file path=customXml/itemProps1.xml><?xml version="1.0" encoding="utf-8"?>
<ds:datastoreItem xmlns:ds="http://schemas.openxmlformats.org/officeDocument/2006/customXml" ds:itemID="{5B149C06-C1C3-4D51-AFA5-9543C0B365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7324E6-41C5-444D-946C-431B5BA42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ee789c-3587-48a5-9771-93f9798265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9A33B4-C3CC-4B42-A127-22B137DB4E28}">
  <ds:schemaRefs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www.w3.org/XML/1998/namespace"/>
    <ds:schemaRef ds:uri="f1ee789c-3587-48a5-9771-93f9798265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2426</Words>
  <Application>Microsoft Office PowerPoint</Application>
  <PresentationFormat>Ευρεία οθόνη</PresentationFormat>
  <Paragraphs>299</Paragraphs>
  <Slides>49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49</vt:i4>
      </vt:variant>
    </vt:vector>
  </HeadingPairs>
  <TitlesOfParts>
    <vt:vector size="56" baseType="lpstr">
      <vt:lpstr>Arial</vt:lpstr>
      <vt:lpstr>Blogger Sans</vt:lpstr>
      <vt:lpstr>Calibri</vt:lpstr>
      <vt:lpstr>Manrope</vt:lpstr>
      <vt:lpstr>Poppins</vt:lpstr>
      <vt:lpstr>Wingdings</vt:lpstr>
      <vt:lpstr>Office Theme</vt:lpstr>
      <vt:lpstr>Startups και ΑΓΡΟΤΙΚΗ ΕπιχειρηματικΟτητα</vt:lpstr>
      <vt:lpstr>ΣκοπOς του σεμιναρIου</vt:lpstr>
      <vt:lpstr>ΔομH ΣεμιναρIου</vt:lpstr>
      <vt:lpstr>Η Eννοια της νεοφυοYς επιχεIρησης και η σημασIα της για την ανAπτυξη</vt:lpstr>
      <vt:lpstr>ΠΩς και πΟτε ξεκινΑμε τη διαδικασΙα Ιδρυσης μιας startup;</vt:lpstr>
      <vt:lpstr>Τι καθορΙζει την επιτυχΙα μιας startup   στην ΕλλΑδα;</vt:lpstr>
      <vt:lpstr>Τι μπορΕΙ να αποτρΕψει την αποτυχΙα ή τη στασιμΟτητα;</vt:lpstr>
      <vt:lpstr>ΔΙκτυα, ΦορεΙς και ΕυκαιρΙες ΣυνεργασΙας</vt:lpstr>
      <vt:lpstr>Η αξΙα ξεκινΑ απΟ Ενα πρΟβλημα που χρειΑζεται λΥση</vt:lpstr>
      <vt:lpstr>Ποιον εξυπηρετεΙς και σε ποια αγορΑ δραστηριοποιεΙσαι;</vt:lpstr>
      <vt:lpstr>ΓνΩρισε το περιβΑλλον σου –  και τη θΕση σου μΕσα σε ΑΥΤΟ</vt:lpstr>
      <vt:lpstr>Η ομΑδα ΕIναι το θεμΕλιο της επιτυχΙας</vt:lpstr>
      <vt:lpstr>Minimum Viable Product (MVP)</vt:lpstr>
      <vt:lpstr>“Τι πιστεΥετε Οτι ΕΙναι πιο κρΙσιμο στην αρχΗ μιας startup;”</vt:lpstr>
      <vt:lpstr>Τι εΙναι το Business Model Canvas (BMC)</vt:lpstr>
      <vt:lpstr>Value Proposition Canvas (VPC)</vt:lpstr>
      <vt:lpstr>ΒιωσιμΟτητα &amp; ESG ΣΤΡΑΤΗΓΙΚΗ</vt:lpstr>
      <vt:lpstr>Esg και εκτ</vt:lpstr>
      <vt:lpstr>ΠΩς διαφορετικΕς στρατηγικΕς οδΗγησαν σε επιτυχία</vt:lpstr>
      <vt:lpstr>Η ΣημασΙα της ΧρηματοδΟτησης</vt:lpstr>
      <vt:lpstr>Η ΣημασΙα της ΧρηματοδΟτησης</vt:lpstr>
      <vt:lpstr>ΤΥποι ΧρηματοδΟτησης</vt:lpstr>
      <vt:lpstr>ΔημΟσια και ΕυρωπαϊκΑ ΠρογρΑμματα</vt:lpstr>
      <vt:lpstr>ΘερμοκοιτΙδες, ΕπιταχυντΕς &amp; Mentoring</vt:lpstr>
      <vt:lpstr>ΠροετοιμασΙα για ΕπιτυχημΕνη ΠρΟταση ΧρηματοδΟτησης</vt:lpstr>
      <vt:lpstr>Το Pitch Deck: Παρουσίαση σε Επενδυτές</vt:lpstr>
      <vt:lpstr>Τι είναι το Enterprise Europe Network</vt:lpstr>
      <vt:lpstr>Το EEN στην Ελλάδα</vt:lpstr>
      <vt:lpstr>Πως το EEN Στηριζει τις Startups στην Πραξη</vt:lpstr>
      <vt:lpstr>Αν ξεκινουσατε μια startup, σε ποιον τομεα του EEN θα απευθυνοσασταν πρωτα;</vt:lpstr>
      <vt:lpstr>Τι ειναι το εργο COPILOT</vt:lpstr>
      <vt:lpstr>Ο Ρολος του ΕΚΤ στο COPILOT</vt:lpstr>
      <vt:lpstr>Τα ΕργαλεΙα και τα ΑποτελΕσματα του COPILOT</vt:lpstr>
      <vt:lpstr>“Ποια δεξιοτητα θεωρειτε πιο σημαντικη για εναν νεο επιχειρηματια;”</vt:lpstr>
      <vt:lpstr>Τι ειναι Καινοτομια</vt:lpstr>
      <vt:lpstr>Τι ειναι Καινοτομια</vt:lpstr>
      <vt:lpstr>Η ΑγροδιατροφΗ ως ΠεδΙο ΚαινοτομΙας</vt:lpstr>
      <vt:lpstr>ΑπΟ την παραδοσιακΗ παραγωγΗ στη βιΗσιμη, “έξυπνη” γεωργΙα</vt:lpstr>
      <vt:lpstr>Σε ποιον τομΕα πιστεΥετε Οτι η καινοτομΙα Εχει τη μεγαλΥτερη δυναμικΗ για την επΟμενη δεκαετΙα;</vt:lpstr>
      <vt:lpstr>Case Studies</vt:lpstr>
      <vt:lpstr>Μαθhματα Επιτυχiας απo τα Case Studies</vt:lpstr>
      <vt:lpstr>Ανακεφαλαiωση &amp; Σημεiα-Κλειδιa</vt:lpstr>
      <vt:lpstr>Ποια ειναι τα κλειδια της επιτυχιασ μιασ αγροτικησ startup</vt:lpstr>
      <vt:lpstr>Τα 5 ΚλειδιA ΕπιτυχIας  μιας Αγροτικής Startup</vt:lpstr>
      <vt:lpstr>Q &amp; A</vt:lpstr>
      <vt:lpstr>Q &amp; A</vt:lpstr>
      <vt:lpstr>Q &amp; A</vt:lpstr>
      <vt:lpstr>Q &amp; A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Karapostolou - iED</dc:creator>
  <cp:lastModifiedBy>Artemis Rigou</cp:lastModifiedBy>
  <cp:revision>27</cp:revision>
  <dcterms:created xsi:type="dcterms:W3CDTF">2023-04-25T10:08:54Z</dcterms:created>
  <dcterms:modified xsi:type="dcterms:W3CDTF">2025-11-03T05:57:02Z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0x0101004E2438DE3E48484E88050FC9B41F0DD1</vt:lpwstr>
  </property>
  <property fmtid="{D5CDD505-2E9C-101B-9397-08002B2CF9AE}" pid="3" name="MediaServiceImageTags">
    <vt:lpwstr/>
  </property>
</Properties>
</file>